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4" r:id="rId3"/>
  </p:sldMasterIdLst>
  <p:notesMasterIdLst>
    <p:notesMasterId r:id="rId44"/>
  </p:notesMasterIdLst>
  <p:handoutMasterIdLst>
    <p:handoutMasterId r:id="rId45"/>
  </p:handoutMasterIdLst>
  <p:sldIdLst>
    <p:sldId id="299" r:id="rId4"/>
    <p:sldId id="258" r:id="rId5"/>
    <p:sldId id="28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5" r:id="rId15"/>
    <p:sldId id="316" r:id="rId16"/>
    <p:sldId id="302" r:id="rId17"/>
    <p:sldId id="313" r:id="rId18"/>
    <p:sldId id="317" r:id="rId19"/>
    <p:sldId id="318" r:id="rId20"/>
    <p:sldId id="319" r:id="rId21"/>
    <p:sldId id="320" r:id="rId22"/>
    <p:sldId id="321" r:id="rId23"/>
    <p:sldId id="323" r:id="rId24"/>
    <p:sldId id="324" r:id="rId25"/>
    <p:sldId id="326" r:id="rId26"/>
    <p:sldId id="303" r:id="rId27"/>
    <p:sldId id="338" r:id="rId28"/>
    <p:sldId id="339" r:id="rId29"/>
    <p:sldId id="340" r:id="rId30"/>
    <p:sldId id="341" r:id="rId31"/>
    <p:sldId id="342" r:id="rId32"/>
    <p:sldId id="343" r:id="rId33"/>
    <p:sldId id="304" r:id="rId34"/>
    <p:sldId id="327" r:id="rId35"/>
    <p:sldId id="334" r:id="rId36"/>
    <p:sldId id="329" r:id="rId37"/>
    <p:sldId id="330" r:id="rId38"/>
    <p:sldId id="332" r:id="rId39"/>
    <p:sldId id="336" r:id="rId40"/>
    <p:sldId id="275" r:id="rId41"/>
    <p:sldId id="337" r:id="rId42"/>
    <p:sldId id="305" r:id="rId43"/>
  </p:sldIdLst>
  <p:sldSz cx="9144000" cy="5143500" type="screen16x9"/>
  <p:notesSz cx="6858000" cy="9144000"/>
  <p:embeddedFontLst>
    <p:embeddedFont>
      <p:font typeface="고려대학교B" panose="02020603020101020101" pitchFamily="18" charset="-127"/>
      <p:regular r:id="rId46"/>
    </p:embeddedFont>
    <p:embeddedFont>
      <p:font typeface="고려대학교L" panose="02020603020101020101" pitchFamily="18" charset="-127"/>
      <p:regular r:id="rId47"/>
    </p:embeddedFont>
    <p:embeddedFont>
      <p:font typeface="고려대학교M" panose="0202060302010102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F6F5"/>
    <a:srgbClr val="1ED4DE"/>
    <a:srgbClr val="E62949"/>
    <a:srgbClr val="2961A8"/>
    <a:srgbClr val="F07624"/>
    <a:srgbClr val="F4BD2D"/>
    <a:srgbClr val="F1FDFD"/>
    <a:srgbClr val="FE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60"/>
  </p:normalViewPr>
  <p:slideViewPr>
    <p:cSldViewPr showGuides="1">
      <p:cViewPr varScale="1">
        <p:scale>
          <a:sx n="123" d="100"/>
          <a:sy n="123" d="100"/>
        </p:scale>
        <p:origin x="326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2021-12-06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AF5D0-5557-4E5F-A0D3-A7375F5DE61C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7C893-4D7B-434E-ADA1-3AA6C79A9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5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C893-4D7B-434E-ADA1-3AA6C79A9E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7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 = complexity parameter. Tree pruning</a:t>
            </a:r>
            <a:r>
              <a:rPr lang="ko-KR" altLang="en-US" dirty="0"/>
              <a:t>에 활용됨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C893-4D7B-434E-ADA1-3AA6C79A9E4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7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C893-4D7B-434E-ADA1-3AA6C79A9E4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 굉장히 높은 회원 중에서 음식에 돈 잘 안 쓴 회원 존재해서 저런 모양으로 나타난 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C893-4D7B-434E-ADA1-3AA6C79A9E4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7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20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6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Customer Data Analysis</a:t>
            </a:r>
            <a:endParaRPr lang="ko-KR" altLang="en-US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STAT 617 Advanced Statistical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11596-00B8-4806-AB06-BC0975B14AB5}"/>
              </a:ext>
            </a:extLst>
          </p:cNvPr>
          <p:cNvSpPr txBox="1"/>
          <p:nvPr/>
        </p:nvSpPr>
        <p:spPr>
          <a:xfrm>
            <a:off x="7020272" y="2427734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Team 2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2021020348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신나리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2021020349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정준식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2021020353 </a:t>
            </a:r>
            <a:r>
              <a:rPr lang="ko-KR" altLang="en-US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전보민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2021020357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이준희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907C1-EB02-4D3A-BCE3-0E298015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33213"/>
            <a:ext cx="2519102" cy="2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494A7-FD74-4436-8A03-CB635D90F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44" y="406595"/>
            <a:ext cx="5139313" cy="2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2F357-97C9-4E02-8496-CEBC7AB0F964}"/>
              </a:ext>
            </a:extLst>
          </p:cNvPr>
          <p:cNvSpPr txBox="1"/>
          <p:nvPr/>
        </p:nvSpPr>
        <p:spPr>
          <a:xfrm>
            <a:off x="30660" y="3628502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9] Recency Density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F874BF-8AE5-4A5B-AB66-274E5FCA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822" y="586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6651CD-82CB-44B3-8263-14A8D03E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DEE6646-5136-477E-BA5C-B5FE3528A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6" y="420122"/>
            <a:ext cx="6226021" cy="20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89122800">
            <a:extLst>
              <a:ext uri="{FF2B5EF4-FFF2-40B4-BE49-F238E27FC236}">
                <a16:creationId xmlns:a16="http://schemas.microsoft.com/office/drawing/2014/main" id="{0E4B2164-2DC5-4580-A63B-8500591E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1" y="877322"/>
            <a:ext cx="2652306" cy="2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088D6BB3-9805-49CF-AFD9-8A6DE5154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A5278-A781-4F2A-BB1E-0D1D3956EEB0}"/>
              </a:ext>
            </a:extLst>
          </p:cNvPr>
          <p:cNvSpPr txBox="1"/>
          <p:nvPr/>
        </p:nvSpPr>
        <p:spPr>
          <a:xfrm>
            <a:off x="2915816" y="3628503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10] Money Density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8639F85-0CE3-457C-AA20-891ED1F03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3" name="_x189121000">
            <a:extLst>
              <a:ext uri="{FF2B5EF4-FFF2-40B4-BE49-F238E27FC236}">
                <a16:creationId xmlns:a16="http://schemas.microsoft.com/office/drawing/2014/main" id="{E1C77D98-F8C1-425D-AC0C-DCF733B6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80" y="877321"/>
            <a:ext cx="2646416" cy="2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5AE0B-17B5-48B9-8D18-799F6AB3C4C2}"/>
              </a:ext>
            </a:extLst>
          </p:cNvPr>
          <p:cNvSpPr txBox="1"/>
          <p:nvPr/>
        </p:nvSpPr>
        <p:spPr>
          <a:xfrm>
            <a:off x="5847804" y="3628501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11] Discount Purchase Density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AA42CE-C906-4DDA-9AF6-2CB441F0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53" y="884466"/>
            <a:ext cx="2646416" cy="2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114579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907C1-EB02-4D3A-BCE3-0E298015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33213"/>
            <a:ext cx="2519102" cy="2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494A7-FD74-4436-8A03-CB635D90F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44" y="406595"/>
            <a:ext cx="5139313" cy="2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F874BF-8AE5-4A5B-AB66-274E5FCA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822" y="586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6651CD-82CB-44B3-8263-14A8D03E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DEE6646-5136-477E-BA5C-B5FE3528A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6" y="420122"/>
            <a:ext cx="6226021" cy="20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88D6BB3-9805-49CF-AFD9-8A6DE5154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A5278-A781-4F2A-BB1E-0D1D3956EEB0}"/>
              </a:ext>
            </a:extLst>
          </p:cNvPr>
          <p:cNvSpPr txBox="1"/>
          <p:nvPr/>
        </p:nvSpPr>
        <p:spPr>
          <a:xfrm>
            <a:off x="2771800" y="455512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12] Acceptance to Campaign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Pieplot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8639F85-0CE3-457C-AA20-891ED1F03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6A232CE-2310-4C2A-B78D-F37FE286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488" y="-5060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89477408">
            <a:extLst>
              <a:ext uri="{FF2B5EF4-FFF2-40B4-BE49-F238E27FC236}">
                <a16:creationId xmlns:a16="http://schemas.microsoft.com/office/drawing/2014/main" id="{46B45A7F-32E2-48BF-832A-20C1E8F2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50" y="683962"/>
            <a:ext cx="2098402" cy="19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2563ACA9-07C2-4725-ADD2-67BEA1D23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03" y="1961921"/>
            <a:ext cx="2438366" cy="18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89480936">
            <a:extLst>
              <a:ext uri="{FF2B5EF4-FFF2-40B4-BE49-F238E27FC236}">
                <a16:creationId xmlns:a16="http://schemas.microsoft.com/office/drawing/2014/main" id="{3166F1D4-C885-4E95-9A65-109A25308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6" y="2606797"/>
            <a:ext cx="2098401" cy="19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FA23B796-64E1-474F-8BD2-C1C02FD48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66" y="228263"/>
            <a:ext cx="2529475" cy="21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_x189479784">
            <a:extLst>
              <a:ext uri="{FF2B5EF4-FFF2-40B4-BE49-F238E27FC236}">
                <a16:creationId xmlns:a16="http://schemas.microsoft.com/office/drawing/2014/main" id="{27E98652-C7E8-41D6-AF29-ACEEE67E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643" y="684529"/>
            <a:ext cx="2098401" cy="19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EC6A15BE-51E6-4BFB-BA75-4384CAA21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046" y="226761"/>
            <a:ext cx="2523276" cy="1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9" name="_x314770760">
            <a:extLst>
              <a:ext uri="{FF2B5EF4-FFF2-40B4-BE49-F238E27FC236}">
                <a16:creationId xmlns:a16="http://schemas.microsoft.com/office/drawing/2014/main" id="{0AFB2B34-CFB0-48CA-AEC0-EE382ED3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502" y="676973"/>
            <a:ext cx="2098402" cy="19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94F15D70-BF42-4FBC-BF0D-D8E51430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686" y="2149597"/>
            <a:ext cx="3395349" cy="14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1" name="_x314770616">
            <a:extLst>
              <a:ext uri="{FF2B5EF4-FFF2-40B4-BE49-F238E27FC236}">
                <a16:creationId xmlns:a16="http://schemas.microsoft.com/office/drawing/2014/main" id="{46D37ABC-7A0B-465B-828F-457D0D2C2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687" y="2606798"/>
            <a:ext cx="2098400" cy="195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8FC8AE9D-54CD-4829-8143-25714AE0D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671" y="2170619"/>
            <a:ext cx="2562937" cy="16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3" name="_x314773136">
            <a:extLst>
              <a:ext uri="{FF2B5EF4-FFF2-40B4-BE49-F238E27FC236}">
                <a16:creationId xmlns:a16="http://schemas.microsoft.com/office/drawing/2014/main" id="{B0652099-2F78-4B61-80B4-2D747BA9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71" y="2627820"/>
            <a:ext cx="2098400" cy="19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9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907C1-EB02-4D3A-BCE3-0E298015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33213"/>
            <a:ext cx="2519102" cy="2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494A7-FD74-4436-8A03-CB635D90F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44" y="406595"/>
            <a:ext cx="5139313" cy="2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2F357-97C9-4E02-8496-CEBC7AB0F964}"/>
              </a:ext>
            </a:extLst>
          </p:cNvPr>
          <p:cNvSpPr txBox="1"/>
          <p:nvPr/>
        </p:nvSpPr>
        <p:spPr>
          <a:xfrm>
            <a:off x="683568" y="4253686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13]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카테고리 별 소비량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Violin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F874BF-8AE5-4A5B-AB66-274E5FCA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822" y="586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6651CD-82CB-44B3-8263-14A8D03E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120BCF-46BA-42C5-81B2-11F0F5A1F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15" y="-21339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89122512">
            <a:extLst>
              <a:ext uri="{FF2B5EF4-FFF2-40B4-BE49-F238E27FC236}">
                <a16:creationId xmlns:a16="http://schemas.microsoft.com/office/drawing/2014/main" id="{26C41AD8-5743-48D8-A75C-AE33ED79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0" y="884466"/>
            <a:ext cx="3165131" cy="33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8C4FE9BE-CD3E-4613-A932-D03809E01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301" y="420122"/>
            <a:ext cx="4983123" cy="25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189121720">
            <a:extLst>
              <a:ext uri="{FF2B5EF4-FFF2-40B4-BE49-F238E27FC236}">
                <a16:creationId xmlns:a16="http://schemas.microsoft.com/office/drawing/2014/main" id="{C9C0F6CD-FBB8-46FD-A1E5-194973AE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01" y="884465"/>
            <a:ext cx="3165131" cy="33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E97B5B-ACA0-4C09-914B-38DCA4916F6E}"/>
              </a:ext>
            </a:extLst>
          </p:cNvPr>
          <p:cNvSpPr txBox="1"/>
          <p:nvPr/>
        </p:nvSpPr>
        <p:spPr>
          <a:xfrm>
            <a:off x="4877281" y="4222413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14]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방법 별 구매 횟수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Density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9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907C1-EB02-4D3A-BCE3-0E298015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33213"/>
            <a:ext cx="2519102" cy="2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494A7-FD74-4436-8A03-CB635D90F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44" y="406595"/>
            <a:ext cx="5139313" cy="2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2F357-97C9-4E02-8496-CEBC7AB0F964}"/>
              </a:ext>
            </a:extLst>
          </p:cNvPr>
          <p:cNvSpPr txBox="1"/>
          <p:nvPr/>
        </p:nvSpPr>
        <p:spPr>
          <a:xfrm>
            <a:off x="2925605" y="4249671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15]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변수 간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Correlation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F874BF-8AE5-4A5B-AB66-274E5FCA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822" y="586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6651CD-82CB-44B3-8263-14A8D03E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120BCF-46BA-42C5-81B2-11F0F5A1F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15" y="-21339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4FE9BE-CD3E-4613-A932-D03809E01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301" y="420122"/>
            <a:ext cx="4983123" cy="25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E53B6F0-2B90-43E2-8398-ACC759D52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91" y="-13845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89124096">
            <a:extLst>
              <a:ext uri="{FF2B5EF4-FFF2-40B4-BE49-F238E27FC236}">
                <a16:creationId xmlns:a16="http://schemas.microsoft.com/office/drawing/2014/main" id="{C0E08A5B-6F4C-43C9-B54E-70E9FFF2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925" y="814743"/>
            <a:ext cx="3304149" cy="344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1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79712" y="1707654"/>
            <a:ext cx="5184576" cy="1022022"/>
            <a:chOff x="2253890" y="1436345"/>
            <a:chExt cx="4608512" cy="878006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037664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K-means Clustering </a:t>
              </a:r>
              <a:r>
                <a:rPr lang="en-US" altLang="ko-KR" sz="1400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&amp; Agglomerative Clustering </a:t>
              </a:r>
              <a:endParaRPr lang="ko-KR" altLang="en-US" sz="1400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1436345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00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Data Preprocessing (PCA)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3AA-BF14-4A24-BE73-ACFF92CD0514}"/>
              </a:ext>
            </a:extLst>
          </p:cNvPr>
          <p:cNvSpPr txBox="1"/>
          <p:nvPr/>
        </p:nvSpPr>
        <p:spPr>
          <a:xfrm>
            <a:off x="611560" y="1347614"/>
            <a:ext cx="48965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 앞서 범주형 변수들을 라벨 인코딩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성능 향상을 위해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PCA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진행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PCA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scale variant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하기 때문에 사전에 변수 스케일링 진행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PCA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경우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component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수로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explained variance plot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을 통해 추가 분산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설명량이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0.1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이하로 줄어드는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을 선정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75BFD70-E391-4910-9C4C-89280283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77" y="897453"/>
            <a:ext cx="2428549" cy="16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D6179CB8-7849-421C-B260-F08AFE12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92" y="2859782"/>
            <a:ext cx="1734721" cy="17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373AC-7085-4EE3-A69A-7CF4906A7CDD}"/>
              </a:ext>
            </a:extLst>
          </p:cNvPr>
          <p:cNvSpPr txBox="1"/>
          <p:nvPr/>
        </p:nvSpPr>
        <p:spPr>
          <a:xfrm>
            <a:off x="5585896" y="2593209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16] Explained Variance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DB26F-D183-4235-A601-32DE61123548}"/>
              </a:ext>
            </a:extLst>
          </p:cNvPr>
          <p:cNvSpPr txBox="1"/>
          <p:nvPr/>
        </p:nvSpPr>
        <p:spPr>
          <a:xfrm>
            <a:off x="5553967" y="4624937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17] 3D Projection of Data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42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Dimension of Clustering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3AA-BF14-4A24-BE73-ACFF92CD0514}"/>
              </a:ext>
            </a:extLst>
          </p:cNvPr>
          <p:cNvSpPr txBox="1"/>
          <p:nvPr/>
        </p:nvSpPr>
        <p:spPr>
          <a:xfrm>
            <a:off x="467544" y="1459757"/>
            <a:ext cx="4896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수를 결정하기 위한 기준으로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Distortion score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Distortion Score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각각의 점이 배정된 클러스터의 중심으로부터 떨어진 거리의 제곱합의 평균으로 계산되며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elbow point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기준으로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수를 결정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때 클러스터링 방법으로는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K-means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사용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Figure 18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을 통해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elbow point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4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라고 판단하여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수를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4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결정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DB26F-D183-4235-A601-32DE61123548}"/>
              </a:ext>
            </a:extLst>
          </p:cNvPr>
          <p:cNvSpPr txBox="1"/>
          <p:nvPr/>
        </p:nvSpPr>
        <p:spPr>
          <a:xfrm>
            <a:off x="5615086" y="3629581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18] Distortion graph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768B49-51EB-4D3C-BF28-65616FA4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05" y="1558480"/>
            <a:ext cx="3190130" cy="20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98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Agglomerative Clustering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3AA-BF14-4A24-BE73-ACFF92CD0514}"/>
              </a:ext>
            </a:extLst>
          </p:cNvPr>
          <p:cNvSpPr txBox="1"/>
          <p:nvPr/>
        </p:nvSpPr>
        <p:spPr>
          <a:xfrm>
            <a:off x="395536" y="1635646"/>
            <a:ext cx="81369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Agglomerative clustering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이란 계층적 클러스터링으로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작은 클러스터들을 합쳐 큰 클러스터를 만드는 형태로 이루어짐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때 클러스터를 합치는 기준은 선택된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linkage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거리를 최소로 늘어나도록 하는 것이며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여기서는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ward linkage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사용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Ward linkage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사용한 이유는 비교적 크기가 비슷한 큰 클러스터들을 만들기 위함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Ward linkage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모든 클러스터 내 분산을 가장 작게 증가시키는 두 클러스터를 합치는 방향으로 클러스터링을 진행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58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Agglomerative Clustering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43A67A1-88FF-4C33-8425-44F8C92B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50" y="826306"/>
            <a:ext cx="3430700" cy="349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185BE-255D-4EC4-9883-110C6888ECF4}"/>
              </a:ext>
            </a:extLst>
          </p:cNvPr>
          <p:cNvSpPr txBox="1"/>
          <p:nvPr/>
        </p:nvSpPr>
        <p:spPr>
          <a:xfrm>
            <a:off x="2915816" y="4317194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19] Agglomerative Clustering Result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6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Agglomerative Clustering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185BE-255D-4EC4-9883-110C6888ECF4}"/>
              </a:ext>
            </a:extLst>
          </p:cNvPr>
          <p:cNvSpPr txBox="1"/>
          <p:nvPr/>
        </p:nvSpPr>
        <p:spPr>
          <a:xfrm>
            <a:off x="683568" y="394541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20] Observations in each cluster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6FDF83-3B4D-47B7-AF96-FD7B9126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7" y="1059582"/>
            <a:ext cx="3528393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91E5B02B-5086-4950-9EE3-33CC83A6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9582"/>
            <a:ext cx="388843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E6B31D-663C-4A98-B909-56524F4B2933}"/>
              </a:ext>
            </a:extLst>
          </p:cNvPr>
          <p:cNvSpPr txBox="1"/>
          <p:nvPr/>
        </p:nvSpPr>
        <p:spPr>
          <a:xfrm>
            <a:off x="4572000" y="394541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21] Money-Income Plot</a:t>
            </a:r>
          </a:p>
        </p:txBody>
      </p:sp>
    </p:spTree>
    <p:extLst>
      <p:ext uri="{BB962C8B-B14F-4D97-AF65-F5344CB8AC3E}">
        <p14:creationId xmlns:p14="http://schemas.microsoft.com/office/powerpoint/2010/main" val="220584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CONTENT</a:t>
            </a:r>
            <a:endParaRPr lang="ko-KR" altLang="en-US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49" name="Pentagon 48"/>
          <p:cNvSpPr/>
          <p:nvPr/>
        </p:nvSpPr>
        <p:spPr>
          <a:xfrm>
            <a:off x="2079428" y="141968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2"/>
          <p:cNvSpPr/>
          <p:nvPr/>
        </p:nvSpPr>
        <p:spPr>
          <a:xfrm>
            <a:off x="2974842" y="141968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61101" y="142078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01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71098" y="1439747"/>
            <a:ext cx="4845318" cy="483931"/>
            <a:chOff x="2299400" y="1781114"/>
            <a:chExt cx="4576856" cy="483931"/>
          </a:xfrm>
        </p:grpSpPr>
        <p:sp>
          <p:nvSpPr>
            <p:cNvPr id="6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Data Description</a:t>
              </a: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Variable Description &amp; Data Preprocessing &amp; EDA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08" name="Pentagon 107"/>
          <p:cNvSpPr/>
          <p:nvPr/>
        </p:nvSpPr>
        <p:spPr>
          <a:xfrm>
            <a:off x="2079428" y="2139702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Rectangle 2"/>
          <p:cNvSpPr/>
          <p:nvPr/>
        </p:nvSpPr>
        <p:spPr>
          <a:xfrm>
            <a:off x="2974842" y="213976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161101" y="2139702"/>
            <a:ext cx="682707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02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3471098" y="2159827"/>
            <a:ext cx="4845318" cy="483931"/>
            <a:chOff x="2299400" y="1781114"/>
            <a:chExt cx="4576856" cy="483931"/>
          </a:xfrm>
        </p:grpSpPr>
        <p:sp>
          <p:nvSpPr>
            <p:cNvPr id="112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Clustering</a:t>
              </a:r>
            </a:p>
          </p:txBody>
        </p:sp>
        <p:sp>
          <p:nvSpPr>
            <p:cNvPr id="113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K-means Clustering &amp; Agglomerative Clustering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15" name="Pentagon 114"/>
          <p:cNvSpPr/>
          <p:nvPr/>
        </p:nvSpPr>
        <p:spPr>
          <a:xfrm>
            <a:off x="2079428" y="293185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2" y="293185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93179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03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71098" y="2951915"/>
            <a:ext cx="4845318" cy="483931"/>
            <a:chOff x="2299400" y="1781114"/>
            <a:chExt cx="4576856" cy="483931"/>
          </a:xfrm>
        </p:grpSpPr>
        <p:sp>
          <p:nvSpPr>
            <p:cNvPr id="119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Regression</a:t>
              </a:r>
            </a:p>
          </p:txBody>
        </p:sp>
        <p:sp>
          <p:nvSpPr>
            <p:cNvPr id="120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Linear Regression &amp; Decision Tree &amp; </a:t>
              </a:r>
              <a:r>
                <a:rPr lang="en-US" altLang="ko-KR" sz="1200" dirty="0" err="1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RandomForest</a:t>
              </a:r>
              <a:r>
                <a: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&amp; GAM</a:t>
              </a:r>
              <a:endPara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22" name="Pentagon 121"/>
          <p:cNvSpPr/>
          <p:nvPr/>
        </p:nvSpPr>
        <p:spPr>
          <a:xfrm>
            <a:off x="2079428" y="365193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3" name="Rectangle 2"/>
          <p:cNvSpPr/>
          <p:nvPr/>
        </p:nvSpPr>
        <p:spPr>
          <a:xfrm>
            <a:off x="2974842" y="365193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2161101" y="3651870"/>
            <a:ext cx="813741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04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3471098" y="3671995"/>
            <a:ext cx="4845319" cy="483931"/>
            <a:chOff x="2299400" y="1781114"/>
            <a:chExt cx="4576857" cy="483931"/>
          </a:xfrm>
        </p:grpSpPr>
        <p:sp>
          <p:nvSpPr>
            <p:cNvPr id="1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Classification</a:t>
              </a:r>
            </a:p>
          </p:txBody>
        </p:sp>
        <p:sp>
          <p:nvSpPr>
            <p:cNvPr id="127" name="TextBox 12"/>
            <p:cNvSpPr txBox="1"/>
            <p:nvPr/>
          </p:nvSpPr>
          <p:spPr bwMode="auto">
            <a:xfrm>
              <a:off x="2299401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Logistic Regression &amp; AdaBoost &amp; Support Vector Machine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Agglomerative Clustering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185BE-255D-4EC4-9883-110C6888ECF4}"/>
              </a:ext>
            </a:extLst>
          </p:cNvPr>
          <p:cNvSpPr txBox="1"/>
          <p:nvPr/>
        </p:nvSpPr>
        <p:spPr>
          <a:xfrm>
            <a:off x="442849" y="3945418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22] Number of Participation in campaign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6B31D-663C-4A98-B909-56524F4B2933}"/>
              </a:ext>
            </a:extLst>
          </p:cNvPr>
          <p:cNvSpPr txBox="1"/>
          <p:nvPr/>
        </p:nvSpPr>
        <p:spPr>
          <a:xfrm>
            <a:off x="4692359" y="394541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23] Number of Discounted Purchase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B5066D-DCBD-4950-B718-A3C9F09F4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9" y="1053548"/>
            <a:ext cx="3769111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B356CA7-6D27-46B2-82C7-424A3AB4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4409"/>
            <a:ext cx="3769111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72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 Characteristic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171BCFF-B0A7-4B88-B760-870B6588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16" y="832042"/>
            <a:ext cx="1759589" cy="17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C613004A-4EA2-4318-9891-E24174AF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01" y="829694"/>
            <a:ext cx="1753496" cy="17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FBC6B228-CDB1-41F8-8B93-494BC812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95" y="823892"/>
            <a:ext cx="1759589" cy="17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6D40425-A69D-4272-8E68-DE520795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16" y="2555269"/>
            <a:ext cx="1759590" cy="17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09233905-646E-480C-A6B2-AA2CD5F5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9" y="2545627"/>
            <a:ext cx="1759590" cy="17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1DA615A3-4292-4F38-865A-1879AFAB3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8" y="2544085"/>
            <a:ext cx="1765686" cy="172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C6AF82-77EA-4B62-8E20-F220288284EB}"/>
              </a:ext>
            </a:extLst>
          </p:cNvPr>
          <p:cNvSpPr txBox="1"/>
          <p:nvPr/>
        </p:nvSpPr>
        <p:spPr>
          <a:xfrm>
            <a:off x="2630833" y="4287586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24] Personal trait-Food Expense Plot I</a:t>
            </a:r>
          </a:p>
        </p:txBody>
      </p:sp>
    </p:spTree>
    <p:extLst>
      <p:ext uri="{BB962C8B-B14F-4D97-AF65-F5344CB8AC3E}">
        <p14:creationId xmlns:p14="http://schemas.microsoft.com/office/powerpoint/2010/main" val="16169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 Characteristic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6AF82-77EA-4B62-8E20-F220288284EB}"/>
              </a:ext>
            </a:extLst>
          </p:cNvPr>
          <p:cNvSpPr txBox="1"/>
          <p:nvPr/>
        </p:nvSpPr>
        <p:spPr>
          <a:xfrm>
            <a:off x="2102692" y="3867894"/>
            <a:ext cx="4938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25] Personal trait-Food Expense Plot II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46495FE-9273-44DD-AE4D-9AE8C6BE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7614"/>
            <a:ext cx="250073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3A09D3C-C29E-4D86-96A5-F7FC06DC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347614"/>
            <a:ext cx="2500736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B494C7E-CFCF-4E6B-B9E7-77938B00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06" y="1347615"/>
            <a:ext cx="250073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5400000">
            <a:off x="7525676" y="1098487"/>
            <a:ext cx="792090" cy="986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ight Triangle 8"/>
          <p:cNvSpPr/>
          <p:nvPr/>
        </p:nvSpPr>
        <p:spPr>
          <a:xfrm rot="5400000">
            <a:off x="6565207" y="1867997"/>
            <a:ext cx="792090" cy="98640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ight Triangle 9"/>
          <p:cNvSpPr/>
          <p:nvPr/>
        </p:nvSpPr>
        <p:spPr>
          <a:xfrm rot="5400000">
            <a:off x="5578798" y="2649244"/>
            <a:ext cx="792090" cy="9864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ight Triangle 10"/>
          <p:cNvSpPr/>
          <p:nvPr/>
        </p:nvSpPr>
        <p:spPr>
          <a:xfrm rot="5400000">
            <a:off x="4597152" y="3429744"/>
            <a:ext cx="792090" cy="986409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5196909" y="3917037"/>
            <a:ext cx="332123" cy="31089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Oval 21"/>
          <p:cNvSpPr>
            <a:spLocks noChangeAspect="1"/>
          </p:cNvSpPr>
          <p:nvPr/>
        </p:nvSpPr>
        <p:spPr>
          <a:xfrm>
            <a:off x="8023636" y="1593178"/>
            <a:ext cx="391290" cy="39455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Rectangle 16"/>
          <p:cNvSpPr/>
          <p:nvPr/>
        </p:nvSpPr>
        <p:spPr>
          <a:xfrm rot="1795255">
            <a:off x="7155688" y="2349301"/>
            <a:ext cx="298553" cy="53525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7"/>
          <p:cNvSpPr/>
          <p:nvPr/>
        </p:nvSpPr>
        <p:spPr>
          <a:xfrm>
            <a:off x="6141558" y="3246116"/>
            <a:ext cx="358474" cy="3093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07905" y="1227740"/>
            <a:ext cx="3658336" cy="673514"/>
            <a:chOff x="2113657" y="4283314"/>
            <a:chExt cx="3647460" cy="673514"/>
          </a:xfrm>
        </p:grpSpPr>
        <p:sp>
          <p:nvSpPr>
            <p:cNvPr id="17" name="TextBox 16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상대적으로 연령대가 높음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청소년 자녀를 둔 부모인 경우가 많음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Cluster 0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11761" y="1989809"/>
            <a:ext cx="3988922" cy="858180"/>
            <a:chOff x="2113657" y="4283314"/>
            <a:chExt cx="3647460" cy="858180"/>
          </a:xfrm>
        </p:grpSpPr>
        <p:sp>
          <p:nvSpPr>
            <p:cNvPr id="20" name="TextBox 19"/>
            <p:cNvSpPr txBox="1"/>
            <p:nvPr/>
          </p:nvSpPr>
          <p:spPr>
            <a:xfrm>
              <a:off x="2113657" y="4495163"/>
              <a:ext cx="3647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부모가 아닌 경우가 많으며 최대 가족 구성원 수가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소득이 높음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.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Cluster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11701" y="2786382"/>
            <a:ext cx="3988920" cy="673514"/>
            <a:chOff x="2113657" y="4283314"/>
            <a:chExt cx="3647460" cy="673514"/>
          </a:xfrm>
        </p:grpSpPr>
        <p:sp>
          <p:nvSpPr>
            <p:cNvPr id="23" name="TextBox 22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상대적으로 연령대가 낮음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어린 자녀를 둔 부모인 경우가 많음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Cluster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3393" y="3591581"/>
            <a:ext cx="2373043" cy="673514"/>
            <a:chOff x="2113657" y="4283314"/>
            <a:chExt cx="3647460" cy="673514"/>
          </a:xfrm>
        </p:grpSpPr>
        <p:sp>
          <p:nvSpPr>
            <p:cNvPr id="26" name="TextBox 25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상대적으로 연령대가 높음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소득과 학력이 낮은 경우가 많음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Cluster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480010" y="1229602"/>
            <a:ext cx="543626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94207" y="2007543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08404" y="2785484"/>
            <a:ext cx="60117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22601" y="3563426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03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1148392-C729-4084-8C16-66E69AE952D9}"/>
              </a:ext>
            </a:extLst>
          </p:cNvPr>
          <p:cNvSpPr txBox="1">
            <a:spLocks/>
          </p:cNvSpPr>
          <p:nvPr/>
        </p:nvSpPr>
        <p:spPr>
          <a:xfrm>
            <a:off x="0" y="-80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 Characteristic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51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707654"/>
            <a:ext cx="9144000" cy="1022022"/>
            <a:chOff x="2253890" y="1436345"/>
            <a:chExt cx="4608512" cy="878006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037664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Linear Regression &amp; Decision Tree &amp; </a:t>
              </a:r>
              <a:r>
                <a:rPr lang="en-US" altLang="ko-KR" sz="1400" dirty="0" err="1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RandomForest</a:t>
              </a:r>
              <a:r>
                <a:rPr lang="en-US" altLang="ko-KR" sz="1400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 &amp; GAM</a:t>
              </a:r>
              <a:endParaRPr lang="ko-KR" altLang="en-US" sz="1400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1436345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73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Data Preprocessing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282B5-8672-4872-BC82-EBFB1B19F346}"/>
              </a:ext>
            </a:extLst>
          </p:cNvPr>
          <p:cNvSpPr txBox="1"/>
          <p:nvPr/>
        </p:nvSpPr>
        <p:spPr>
          <a:xfrm>
            <a:off x="694495" y="113159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나이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소득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학력 등과 같은 고객의 특성이 소비에 어떤 영향을 미칠까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?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5FCE4AA-DE0B-406C-9A7D-287948EA45E9}"/>
              </a:ext>
            </a:extLst>
          </p:cNvPr>
          <p:cNvSpPr/>
          <p:nvPr/>
        </p:nvSpPr>
        <p:spPr>
          <a:xfrm rot="18900000">
            <a:off x="505277" y="1173515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296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8E43C-8A92-4A79-9C81-39B8D99517AC}"/>
              </a:ext>
            </a:extLst>
          </p:cNvPr>
          <p:cNvSpPr txBox="1"/>
          <p:nvPr/>
        </p:nvSpPr>
        <p:spPr>
          <a:xfrm>
            <a:off x="431539" y="1593190"/>
            <a:ext cx="8280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해석의 용이성을 위해 추가적인 파생변수 생성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sz="1600" dirty="0"/>
              <a:t>    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</a:t>
            </a:r>
            <a:r>
              <a:rPr lang="en-US" altLang="ko-KR" sz="1400" dirty="0"/>
              <a:t>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NumChild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=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Kidhome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+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Teenhome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i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1400" i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자식 수</a:t>
            </a:r>
            <a:r>
              <a:rPr lang="en-US" altLang="ko-KR" sz="1400" i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-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NumResponded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=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AcceptedCmp1 + AcceptedCmp2 + … + Response </a:t>
            </a:r>
            <a:r>
              <a:rPr lang="en-US" altLang="ko-KR" sz="1400" i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1400" i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캠페인에 반응한 횟수</a:t>
            </a:r>
            <a:r>
              <a:rPr lang="en-US" altLang="ko-KR" sz="1400" i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  <a:endParaRPr lang="ko-KR" altLang="en-US" sz="1400" i="1" dirty="0"/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020DAC73-00D5-4470-A5A4-CACE52091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609954"/>
              </p:ext>
            </p:extLst>
          </p:nvPr>
        </p:nvGraphicFramePr>
        <p:xfrm>
          <a:off x="2349560" y="2476042"/>
          <a:ext cx="1548000" cy="205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Input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Variable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Age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Education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Marital_Status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NumChild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Customer_period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896875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NumResponded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Income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223683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6D4BD11E-24DA-4A34-A1D6-3817027E4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26540"/>
              </p:ext>
            </p:extLst>
          </p:nvPr>
        </p:nvGraphicFramePr>
        <p:xfrm>
          <a:off x="5040224" y="2471141"/>
          <a:ext cx="1548000" cy="205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Response Variable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8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foodexpense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Up Arrow 7">
            <a:extLst>
              <a:ext uri="{FF2B5EF4-FFF2-40B4-BE49-F238E27FC236}">
                <a16:creationId xmlns:a16="http://schemas.microsoft.com/office/drawing/2014/main" id="{6FF27E80-BDCB-4AF3-AD2D-74497BBA53BF}"/>
              </a:ext>
            </a:extLst>
          </p:cNvPr>
          <p:cNvSpPr/>
          <p:nvPr/>
        </p:nvSpPr>
        <p:spPr>
          <a:xfrm rot="5400000">
            <a:off x="4318102" y="3260813"/>
            <a:ext cx="301578" cy="473973"/>
          </a:xfrm>
          <a:custGeom>
            <a:avLst/>
            <a:gdLst/>
            <a:ahLst/>
            <a:cxnLst/>
            <a:rect l="l" t="t" r="r" b="b"/>
            <a:pathLst>
              <a:path w="1552788" h="2015662">
                <a:moveTo>
                  <a:pt x="0" y="736643"/>
                </a:moveTo>
                <a:lnTo>
                  <a:pt x="776394" y="0"/>
                </a:lnTo>
                <a:lnTo>
                  <a:pt x="1552788" y="736643"/>
                </a:lnTo>
                <a:lnTo>
                  <a:pt x="1164591" y="736643"/>
                </a:lnTo>
                <a:lnTo>
                  <a:pt x="1164591" y="2015662"/>
                </a:lnTo>
                <a:lnTo>
                  <a:pt x="1162556" y="2015662"/>
                </a:lnTo>
                <a:lnTo>
                  <a:pt x="776394" y="1669237"/>
                </a:lnTo>
                <a:lnTo>
                  <a:pt x="390233" y="2015662"/>
                </a:lnTo>
                <a:lnTo>
                  <a:pt x="388197" y="2015662"/>
                </a:lnTo>
                <a:lnTo>
                  <a:pt x="388197" y="7366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66F5E-DEE8-4C0A-BBEE-A458032A7ADC}"/>
              </a:ext>
            </a:extLst>
          </p:cNvPr>
          <p:cNvSpPr txBox="1"/>
          <p:nvPr/>
        </p:nvSpPr>
        <p:spPr>
          <a:xfrm>
            <a:off x="6588224" y="3867894"/>
            <a:ext cx="2494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* 7:3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비율로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train set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과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test set </a:t>
            </a:r>
          </a:p>
          <a:p>
            <a:pPr algn="ctr"/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분리한 후 분석 진행</a:t>
            </a:r>
            <a:endParaRPr lang="en-US" altLang="ko-KR" sz="11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42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Linear</a:t>
            </a:r>
            <a:r>
              <a:rPr lang="ko-KR" altLang="en-US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7B61-07AB-4BB0-B19B-BD0E6C3DC279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Scaling &amp; Variable</a:t>
            </a:r>
            <a:r>
              <a:rPr lang="ko-KR" altLang="en-US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Selection ]</a:t>
            </a:r>
          </a:p>
          <a:p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67824-CFA3-452D-9C7B-3750DBFD5964}"/>
              </a:ext>
            </a:extLst>
          </p:cNvPr>
          <p:cNvSpPr txBox="1"/>
          <p:nvPr/>
        </p:nvSpPr>
        <p:spPr>
          <a:xfrm>
            <a:off x="609276" y="1338903"/>
            <a:ext cx="763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수치형 변수들에 대해 표준화를 진행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Stepwise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selection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방식으로 유의하지 않은 변수들 제거</a:t>
            </a:r>
            <a:endParaRPr lang="ko-KR" altLang="en-US" dirty="0"/>
          </a:p>
        </p:txBody>
      </p:sp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C11130A3-5D39-45D0-8C4B-8BD4DF57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2283718"/>
            <a:ext cx="3744416" cy="22170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80C801-1BDB-451C-8262-56EF25ADCD07}"/>
              </a:ext>
            </a:extLst>
          </p:cNvPr>
          <p:cNvSpPr txBox="1"/>
          <p:nvPr/>
        </p:nvSpPr>
        <p:spPr>
          <a:xfrm>
            <a:off x="609276" y="1945164"/>
            <a:ext cx="7635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</a:t>
            </a:r>
            <a:r>
              <a:rPr lang="ko-KR" altLang="en-US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Fitting</a:t>
            </a:r>
            <a:r>
              <a:rPr lang="ko-KR" altLang="en-US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64FAA-D42D-474E-811A-E5C1E5C77B80}"/>
              </a:ext>
            </a:extLst>
          </p:cNvPr>
          <p:cNvSpPr txBox="1"/>
          <p:nvPr/>
        </p:nvSpPr>
        <p:spPr>
          <a:xfrm>
            <a:off x="1762544" y="4500722"/>
            <a:ext cx="2664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26] Linear Regression output</a:t>
            </a:r>
            <a:endParaRPr lang="ko-KR" altLang="en-US" sz="1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013FA6-48CD-4165-AFE5-58BDD1673D3D}"/>
              </a:ext>
            </a:extLst>
          </p:cNvPr>
          <p:cNvSpPr txBox="1"/>
          <p:nvPr/>
        </p:nvSpPr>
        <p:spPr>
          <a:xfrm>
            <a:off x="5111552" y="2571750"/>
            <a:ext cx="4032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자식 수가 많을 수록 식비</a:t>
            </a:r>
            <a:r>
              <a:rPr lang="ko-KR" altLang="en-US" sz="1400" dirty="0">
                <a:solidFill>
                  <a:srgbClr val="FF0000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↓</a:t>
            </a:r>
            <a:endParaRPr lang="en-US" altLang="ko-KR" sz="1400" dirty="0">
              <a:solidFill>
                <a:srgbClr val="FF0000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FF0000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가입한지 오래됐을 수록 식비</a:t>
            </a:r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↑</a:t>
            </a:r>
            <a:endParaRPr lang="en-US" altLang="ko-KR" sz="1400" dirty="0">
              <a:solidFill>
                <a:schemeClr val="accent5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캠페인 반응 횟수 많을 수록 식비</a:t>
            </a:r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↑</a:t>
            </a:r>
            <a:endParaRPr lang="en-US" altLang="ko-KR" sz="1400" dirty="0">
              <a:solidFill>
                <a:schemeClr val="accent5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소득 많을 수록 식비 </a:t>
            </a:r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↑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078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Decision</a:t>
            </a:r>
            <a:r>
              <a:rPr lang="ko-KR" altLang="en-US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Tree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1238B-06B6-4CE5-9FE0-28924A1C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5" y="1681649"/>
            <a:ext cx="4256755" cy="2808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BE17F1-9A8E-46B2-918C-64A1F052161D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 Fitting ]</a:t>
            </a:r>
          </a:p>
          <a:p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E750E-262D-45CE-A270-F7B0BA892884}"/>
              </a:ext>
            </a:extLst>
          </p:cNvPr>
          <p:cNvSpPr txBox="1"/>
          <p:nvPr/>
        </p:nvSpPr>
        <p:spPr>
          <a:xfrm>
            <a:off x="609276" y="1338903"/>
            <a:ext cx="7635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rpart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패키지의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default cp(=0.01)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활용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DBE84-1D72-4373-A794-6566BFF891B5}"/>
              </a:ext>
            </a:extLst>
          </p:cNvPr>
          <p:cNvSpPr txBox="1"/>
          <p:nvPr/>
        </p:nvSpPr>
        <p:spPr>
          <a:xfrm>
            <a:off x="5076056" y="2145660"/>
            <a:ext cx="385293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소득 적을 수록 식비</a:t>
            </a:r>
            <a:r>
              <a:rPr lang="ko-KR" altLang="en-US" sz="1400" dirty="0">
                <a:solidFill>
                  <a:srgbClr val="FF0000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↓</a:t>
            </a:r>
            <a:endParaRPr lang="en-US" altLang="ko-KR" sz="1400" dirty="0">
              <a:solidFill>
                <a:srgbClr val="FF0000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Income &lt; 49000 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인 경우 평균 식비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112</a:t>
            </a:r>
          </a:p>
          <a:p>
            <a:pPr algn="just"/>
            <a:endParaRPr lang="en-US" altLang="ko-KR" sz="11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가입한지 오래됐을 수록 식비</a:t>
            </a:r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↑</a:t>
            </a:r>
            <a:endParaRPr lang="en-US" altLang="ko-KR" sz="1400" dirty="0">
              <a:solidFill>
                <a:schemeClr val="accent5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  61000 &lt; Income &lt; 68000 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이면서</a:t>
            </a:r>
            <a:endParaRPr lang="en-US" altLang="ko-KR" sz="11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  </a:t>
            </a:r>
            <a:r>
              <a:rPr lang="en-US" altLang="ko-KR" sz="11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Customer_period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= Old 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인 경우 평균 식비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1152</a:t>
            </a:r>
          </a:p>
          <a:p>
            <a:pPr algn="just"/>
            <a:endParaRPr lang="en-US" altLang="ko-KR" sz="11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캠페인에 반응한 횟수 많을 수록 식비</a:t>
            </a:r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↑</a:t>
            </a:r>
            <a:endParaRPr lang="en-US" altLang="ko-KR" sz="1400" dirty="0">
              <a:solidFill>
                <a:schemeClr val="accent5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  Income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&gt;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68000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이면서</a:t>
            </a:r>
            <a:endParaRPr lang="en-US" altLang="ko-KR" sz="11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  </a:t>
            </a:r>
            <a:r>
              <a:rPr lang="en-US" altLang="ko-KR" sz="11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NumResponded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&gt;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0.5</a:t>
            </a:r>
            <a:r>
              <a:rPr lang="ko-KR" altLang="en-US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인 경우 평균 식비 </a:t>
            </a:r>
            <a:r>
              <a:rPr lang="en-US" altLang="ko-KR" sz="11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1467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B570B-B2B8-420C-8529-06C1116A29AF}"/>
              </a:ext>
            </a:extLst>
          </p:cNvPr>
          <p:cNvSpPr txBox="1"/>
          <p:nvPr/>
        </p:nvSpPr>
        <p:spPr>
          <a:xfrm>
            <a:off x="4932040" y="4236045"/>
            <a:ext cx="2664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27] Decision Tree plot</a:t>
            </a:r>
            <a:endParaRPr lang="ko-KR" altLang="en-US" sz="1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12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11">
            <a:extLst>
              <a:ext uri="{FF2B5EF4-FFF2-40B4-BE49-F238E27FC236}">
                <a16:creationId xmlns:a16="http://schemas.microsoft.com/office/drawing/2014/main" id="{E1BE3010-DAAE-4203-BA5F-F8F9238EF013}"/>
              </a:ext>
            </a:extLst>
          </p:cNvPr>
          <p:cNvSpPr/>
          <p:nvPr/>
        </p:nvSpPr>
        <p:spPr>
          <a:xfrm>
            <a:off x="5544878" y="3967553"/>
            <a:ext cx="343833" cy="296079"/>
          </a:xfrm>
          <a:prstGeom prst="ellipse">
            <a:avLst/>
          </a:prstGeom>
          <a:solidFill>
            <a:srgbClr val="F07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Oval 11">
            <a:extLst>
              <a:ext uri="{FF2B5EF4-FFF2-40B4-BE49-F238E27FC236}">
                <a16:creationId xmlns:a16="http://schemas.microsoft.com/office/drawing/2014/main" id="{50ADFAC1-0417-438F-99A4-FA1B4D4E5A70}"/>
              </a:ext>
            </a:extLst>
          </p:cNvPr>
          <p:cNvSpPr/>
          <p:nvPr/>
        </p:nvSpPr>
        <p:spPr>
          <a:xfrm>
            <a:off x="5544878" y="3628608"/>
            <a:ext cx="343833" cy="296079"/>
          </a:xfrm>
          <a:prstGeom prst="ellipse">
            <a:avLst/>
          </a:prstGeom>
          <a:solidFill>
            <a:srgbClr val="E6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E7BC8F23-E048-456A-8BA9-94287EB2282D}"/>
              </a:ext>
            </a:extLst>
          </p:cNvPr>
          <p:cNvSpPr/>
          <p:nvPr/>
        </p:nvSpPr>
        <p:spPr>
          <a:xfrm>
            <a:off x="5544879" y="3276968"/>
            <a:ext cx="343833" cy="296079"/>
          </a:xfrm>
          <a:prstGeom prst="ellipse">
            <a:avLst/>
          </a:prstGeom>
          <a:solidFill>
            <a:srgbClr val="296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CAAFE521-0344-4BFC-ADCF-670ED4C5357C}"/>
              </a:ext>
            </a:extLst>
          </p:cNvPr>
          <p:cNvSpPr/>
          <p:nvPr/>
        </p:nvSpPr>
        <p:spPr>
          <a:xfrm>
            <a:off x="5536834" y="2938023"/>
            <a:ext cx="343833" cy="296079"/>
          </a:xfrm>
          <a:prstGeom prst="ellipse">
            <a:avLst/>
          </a:prstGeom>
          <a:solidFill>
            <a:srgbClr val="1ED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05EEB126-C1E4-4EEF-8894-E2C7D9C5EB28}"/>
              </a:ext>
            </a:extLst>
          </p:cNvPr>
          <p:cNvSpPr/>
          <p:nvPr/>
        </p:nvSpPr>
        <p:spPr>
          <a:xfrm>
            <a:off x="5540921" y="2595075"/>
            <a:ext cx="343833" cy="296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621970BC-1195-45C6-898C-206875F6B7A3}"/>
              </a:ext>
            </a:extLst>
          </p:cNvPr>
          <p:cNvSpPr/>
          <p:nvPr/>
        </p:nvSpPr>
        <p:spPr>
          <a:xfrm>
            <a:off x="5540922" y="2252127"/>
            <a:ext cx="343833" cy="296079"/>
          </a:xfrm>
          <a:prstGeom prst="ellipse">
            <a:avLst/>
          </a:prstGeom>
          <a:solidFill>
            <a:srgbClr val="F07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Random Forest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17F1-9A8E-46B2-918C-64A1F052161D}"/>
              </a:ext>
            </a:extLst>
          </p:cNvPr>
          <p:cNvSpPr txBox="1"/>
          <p:nvPr/>
        </p:nvSpPr>
        <p:spPr>
          <a:xfrm>
            <a:off x="609276" y="1875859"/>
            <a:ext cx="3386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Feature Importance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655C9-3EFA-4B28-B086-DF364FC0A636}"/>
              </a:ext>
            </a:extLst>
          </p:cNvPr>
          <p:cNvSpPr txBox="1"/>
          <p:nvPr/>
        </p:nvSpPr>
        <p:spPr>
          <a:xfrm>
            <a:off x="609276" y="1338903"/>
            <a:ext cx="763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Number of trees: 500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Number of variables tried at each split: 2</a:t>
            </a:r>
            <a:endParaRPr lang="ko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BCEE86-1AB9-4291-843F-EE069D56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0" y="2214413"/>
            <a:ext cx="3138774" cy="2368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9A69C-8E1B-4B44-96C1-B0B80E3DB3FF}"/>
              </a:ext>
            </a:extLst>
          </p:cNvPr>
          <p:cNvSpPr txBox="1"/>
          <p:nvPr/>
        </p:nvSpPr>
        <p:spPr>
          <a:xfrm>
            <a:off x="609276" y="1048168"/>
            <a:ext cx="7635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 Fitting 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F786E-5F90-4738-9350-12B999DF4E27}"/>
              </a:ext>
            </a:extLst>
          </p:cNvPr>
          <p:cNvSpPr txBox="1"/>
          <p:nvPr/>
        </p:nvSpPr>
        <p:spPr>
          <a:xfrm>
            <a:off x="1187624" y="4574220"/>
            <a:ext cx="26695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28] Decision Tree plot</a:t>
            </a:r>
            <a:endParaRPr lang="ko-KR" altLang="en-US" sz="10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772AF64B-8E9F-48EB-98C8-263C95F7A8C3}"/>
              </a:ext>
            </a:extLst>
          </p:cNvPr>
          <p:cNvSpPr/>
          <p:nvPr/>
        </p:nvSpPr>
        <p:spPr>
          <a:xfrm>
            <a:off x="5540922" y="1913182"/>
            <a:ext cx="343833" cy="296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4878ADBC-264F-4428-9471-14B97180C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32639"/>
              </p:ext>
            </p:extLst>
          </p:nvPr>
        </p:nvGraphicFramePr>
        <p:xfrm>
          <a:off x="5441752" y="1579979"/>
          <a:ext cx="3096344" cy="2708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59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식비에 주요한 영향을 미치는 변수 순위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01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소득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02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자식 수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03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캠페인에 반응한 횟수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04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나이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914002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05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가입하고 지난 기간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472396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06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학력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02366"/>
                  </a:ext>
                </a:extLst>
              </a:tr>
              <a:tr h="34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07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결혼 상태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9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1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Generalized Additive Model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17F1-9A8E-46B2-918C-64A1F052161D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Parameter</a:t>
            </a:r>
            <a:r>
              <a:rPr lang="ko-KR" altLang="en-US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Tuning</a:t>
            </a:r>
            <a:r>
              <a:rPr lang="ko-KR" altLang="en-US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]</a:t>
            </a:r>
          </a:p>
          <a:p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E750E-262D-45CE-A270-F7B0BA892884}"/>
              </a:ext>
            </a:extLst>
          </p:cNvPr>
          <p:cNvSpPr txBox="1"/>
          <p:nvPr/>
        </p:nvSpPr>
        <p:spPr>
          <a:xfrm>
            <a:off x="609276" y="1338903"/>
            <a:ext cx="763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다양한 값을 가지는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Income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과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Age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 대해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natural spline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적용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Validation set approach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통해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MSE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최소로 하는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df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결정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(Income df=4, Age df=3)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47EF7E-FBDB-4803-8604-A3184358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14413"/>
            <a:ext cx="4392488" cy="2494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73701-AC86-44BF-8D96-AA5870178B1A}"/>
              </a:ext>
            </a:extLst>
          </p:cNvPr>
          <p:cNvSpPr txBox="1"/>
          <p:nvPr/>
        </p:nvSpPr>
        <p:spPr>
          <a:xfrm>
            <a:off x="609276" y="1875859"/>
            <a:ext cx="7635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 Fitting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8110A-B040-4FD1-8843-4FEFFBCD7C71}"/>
              </a:ext>
            </a:extLst>
          </p:cNvPr>
          <p:cNvSpPr txBox="1"/>
          <p:nvPr/>
        </p:nvSpPr>
        <p:spPr>
          <a:xfrm>
            <a:off x="5076056" y="4455155"/>
            <a:ext cx="265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29] GAM fitting </a:t>
            </a:r>
            <a:r>
              <a:rPr lang="ko-KR" altLang="en-US" sz="10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8D26B-D9C3-47C3-9061-7D5EBF9893F6}"/>
              </a:ext>
            </a:extLst>
          </p:cNvPr>
          <p:cNvSpPr txBox="1"/>
          <p:nvPr/>
        </p:nvSpPr>
        <p:spPr>
          <a:xfrm>
            <a:off x="5220072" y="2992281"/>
            <a:ext cx="3780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소득이 증가하면서 식비 빠르게 증가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40~50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대에서 식비가 가장 높음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55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79712" y="1707654"/>
            <a:ext cx="5184576" cy="1022022"/>
            <a:chOff x="2253890" y="1436345"/>
            <a:chExt cx="4608512" cy="878006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037664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Variable Description &amp; Data Preprocessing &amp; EDA</a:t>
              </a:r>
              <a:endParaRPr lang="ko-KR" altLang="en-US" sz="1400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1436345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Data Description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78754"/>
              </p:ext>
            </p:extLst>
          </p:nvPr>
        </p:nvGraphicFramePr>
        <p:xfrm>
          <a:off x="1691680" y="1779662"/>
          <a:ext cx="1548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0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Linear Regression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303.8380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286.2348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01299"/>
              </p:ext>
            </p:extLst>
          </p:nvPr>
        </p:nvGraphicFramePr>
        <p:xfrm>
          <a:off x="3347715" y="1779663"/>
          <a:ext cx="1548000" cy="1798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0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Decision Tree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297.8610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292.0885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3564" y="2521321"/>
            <a:ext cx="994698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Calibri" pitchFamily="34" charset="0"/>
              </a:rPr>
              <a:t>CV RMSE</a:t>
            </a:r>
            <a:endParaRPr lang="ko-KR" altLang="en-US" sz="1200" b="1" dirty="0">
              <a:solidFill>
                <a:schemeClr val="bg1"/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3564" y="3147815"/>
            <a:ext cx="994698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Calibri" pitchFamily="34" charset="0"/>
              </a:rPr>
              <a:t>Test RMSE</a:t>
            </a:r>
            <a:endParaRPr lang="ko-KR" altLang="en-US" sz="1200" b="1" dirty="0">
              <a:solidFill>
                <a:schemeClr val="bg1"/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Calibr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5EE355-A69D-46A3-96D7-DD63506A96A2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Model Comparison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4AB201-65C7-431B-AC67-4DB400AFEDDC}"/>
              </a:ext>
            </a:extLst>
          </p:cNvPr>
          <p:cNvCxnSpPr>
            <a:cxnSpLocks/>
          </p:cNvCxnSpPr>
          <p:nvPr/>
        </p:nvCxnSpPr>
        <p:spPr>
          <a:xfrm>
            <a:off x="1691680" y="2930887"/>
            <a:ext cx="1548000" cy="0"/>
          </a:xfrm>
          <a:prstGeom prst="line">
            <a:avLst/>
          </a:prstGeom>
          <a:ln w="19050">
            <a:solidFill>
              <a:srgbClr val="F07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8D518D-3FD3-4293-A408-1A11133BD1CF}"/>
              </a:ext>
            </a:extLst>
          </p:cNvPr>
          <p:cNvCxnSpPr>
            <a:cxnSpLocks/>
          </p:cNvCxnSpPr>
          <p:nvPr/>
        </p:nvCxnSpPr>
        <p:spPr>
          <a:xfrm>
            <a:off x="3347715" y="2930887"/>
            <a:ext cx="1548000" cy="0"/>
          </a:xfrm>
          <a:prstGeom prst="line">
            <a:avLst/>
          </a:prstGeom>
          <a:ln w="19050">
            <a:solidFill>
              <a:srgbClr val="F4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3">
            <a:extLst>
              <a:ext uri="{FF2B5EF4-FFF2-40B4-BE49-F238E27FC236}">
                <a16:creationId xmlns:a16="http://schemas.microsoft.com/office/drawing/2014/main" id="{BD8160E8-B5BF-4337-B501-6D09CA9B7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5703"/>
              </p:ext>
            </p:extLst>
          </p:nvPr>
        </p:nvGraphicFramePr>
        <p:xfrm>
          <a:off x="5003750" y="1779661"/>
          <a:ext cx="1548000" cy="18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Random Forest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B" panose="02020603020101020101" pitchFamily="18" charset="-127"/>
                          <a:ea typeface="고려대학교B" panose="02020603020101020101" pitchFamily="18" charset="-127"/>
                          <a:cs typeface="Arial" pitchFamily="34" charset="0"/>
                        </a:rPr>
                        <a:t>252.6386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B" panose="02020603020101020101" pitchFamily="18" charset="-127"/>
                        <a:ea typeface="고려대학교B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B" panose="02020603020101020101" pitchFamily="18" charset="-127"/>
                          <a:ea typeface="고려대학교B" panose="02020603020101020101" pitchFamily="18" charset="-127"/>
                          <a:cs typeface="Arial" pitchFamily="34" charset="0"/>
                        </a:rPr>
                        <a:t>241.8237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B" panose="02020603020101020101" pitchFamily="18" charset="-127"/>
                        <a:ea typeface="고려대학교B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A59EC49-9884-466D-9A0A-9AA74630DD32}"/>
              </a:ext>
            </a:extLst>
          </p:cNvPr>
          <p:cNvCxnSpPr>
            <a:cxnSpLocks/>
          </p:cNvCxnSpPr>
          <p:nvPr/>
        </p:nvCxnSpPr>
        <p:spPr>
          <a:xfrm>
            <a:off x="5003750" y="2930887"/>
            <a:ext cx="1548000" cy="0"/>
          </a:xfrm>
          <a:prstGeom prst="line">
            <a:avLst/>
          </a:prstGeom>
          <a:ln w="19050">
            <a:solidFill>
              <a:srgbClr val="1ED4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E0EC6D49-F903-49C9-A8B2-E4E1B7587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80149"/>
              </p:ext>
            </p:extLst>
          </p:nvPr>
        </p:nvGraphicFramePr>
        <p:xfrm>
          <a:off x="6659785" y="1779661"/>
          <a:ext cx="1548000" cy="18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GAM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268.2825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253.4073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3685A-7640-4886-9F05-B0AA30B81710}"/>
              </a:ext>
            </a:extLst>
          </p:cNvPr>
          <p:cNvCxnSpPr>
            <a:cxnSpLocks/>
          </p:cNvCxnSpPr>
          <p:nvPr/>
        </p:nvCxnSpPr>
        <p:spPr>
          <a:xfrm>
            <a:off x="6659785" y="2930887"/>
            <a:ext cx="1548000" cy="0"/>
          </a:xfrm>
          <a:prstGeom prst="line">
            <a:avLst/>
          </a:prstGeom>
          <a:ln w="19050">
            <a:solidFill>
              <a:srgbClr val="1C7D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884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707654"/>
            <a:ext cx="9144000" cy="1022022"/>
            <a:chOff x="2253890" y="1436345"/>
            <a:chExt cx="4608512" cy="878006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037664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Logistic Regression &amp; AdaBoost &amp; Support Vector Machine</a:t>
              </a:r>
              <a:endParaRPr lang="ko-KR" altLang="en-US" sz="1400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1436345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고려대학교M" panose="02020603020101020101" pitchFamily="18" charset="-127"/>
                  <a:ea typeface="고려대학교M" panose="02020603020101020101" pitchFamily="18" charset="-127"/>
                  <a:cs typeface="Arial" pitchFamily="34" charset="0"/>
                </a:rPr>
                <a:t>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04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Data Preprocessing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3AA-BF14-4A24-BE73-ACFF92CD0514}"/>
              </a:ext>
            </a:extLst>
          </p:cNvPr>
          <p:cNvSpPr txBox="1"/>
          <p:nvPr/>
        </p:nvSpPr>
        <p:spPr>
          <a:xfrm>
            <a:off x="609277" y="1142158"/>
            <a:ext cx="4990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Target : Response </a:t>
            </a:r>
          </a:p>
          <a:p>
            <a:pPr algn="just"/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(1 if customer accepted the offer in the last campaign, </a:t>
            </a:r>
          </a:p>
          <a:p>
            <a:pPr algn="just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 0 otherwise)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7:3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비율로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train set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과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test set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분리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불균형 데이터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(train set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약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84.47%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0)</a:t>
            </a: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Scaling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을 진행한 후 불균형 데이터 처리를 위한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SMOTE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*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기법 활용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373AC-7085-4EE3-A69A-7CF4906A7CDD}"/>
              </a:ext>
            </a:extLst>
          </p:cNvPr>
          <p:cNvSpPr txBox="1"/>
          <p:nvPr/>
        </p:nvSpPr>
        <p:spPr>
          <a:xfrm>
            <a:off x="5705990" y="2581723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30] Histogram of Response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5A52C-9E79-4A2D-9A72-8BC8EBF8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27" y="1142158"/>
            <a:ext cx="2217981" cy="1401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A32EBE-0408-4C44-B78C-F7D27BE2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27" y="2945310"/>
            <a:ext cx="2217981" cy="1443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4AC18B-C98E-4187-92CC-9C9A2F3E45CF}"/>
              </a:ext>
            </a:extLst>
          </p:cNvPr>
          <p:cNvSpPr txBox="1"/>
          <p:nvPr/>
        </p:nvSpPr>
        <p:spPr>
          <a:xfrm>
            <a:off x="6026427" y="4413272"/>
            <a:ext cx="221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31] After SMOTE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D9937-B36C-4A7F-96B3-169079FC3302}"/>
              </a:ext>
            </a:extLst>
          </p:cNvPr>
          <p:cNvSpPr txBox="1"/>
          <p:nvPr/>
        </p:nvSpPr>
        <p:spPr>
          <a:xfrm>
            <a:off x="755576" y="3808518"/>
            <a:ext cx="48441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* SMOTE : k-NN(k-nearest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neighbors)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알고리즘을 활용해 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소수 클래스 샘플에서 이웃을 찾고 그 사이에 속하게 될 새로운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샘플을 합성하는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오버샘플링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방법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Logistic</a:t>
            </a:r>
            <a:r>
              <a:rPr lang="ko-KR" altLang="en-US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7B61-07AB-4BB0-B19B-BD0E6C3DC279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Variable Selection ]</a:t>
            </a:r>
          </a:p>
          <a:p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C56B0-8FC7-4D62-B8A2-FB9A9EAEC3A1}"/>
              </a:ext>
            </a:extLst>
          </p:cNvPr>
          <p:cNvSpPr txBox="1"/>
          <p:nvPr/>
        </p:nvSpPr>
        <p:spPr>
          <a:xfrm>
            <a:off x="5292080" y="3125931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10 fold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cross-validation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진행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CV AUC score :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0.8924</a:t>
            </a: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568A7-ED17-44C1-9473-87766756FFEC}"/>
              </a:ext>
            </a:extLst>
          </p:cNvPr>
          <p:cNvSpPr txBox="1"/>
          <p:nvPr/>
        </p:nvSpPr>
        <p:spPr>
          <a:xfrm>
            <a:off x="609276" y="1389827"/>
            <a:ext cx="7635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Backward selection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방식으로 유의하지 않은 변수들 제거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D7018B-BD9F-4A1D-A344-F36FE0878B49}"/>
              </a:ext>
            </a:extLst>
          </p:cNvPr>
          <p:cNvSpPr txBox="1"/>
          <p:nvPr/>
        </p:nvSpPr>
        <p:spPr>
          <a:xfrm>
            <a:off x="607258" y="2449409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Cross-validation ]</a:t>
            </a:r>
          </a:p>
          <a:p>
            <a:endParaRPr lang="ko-KR" altLang="en-US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31300DC-7BCD-4389-B0A9-46336AD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07013"/>
            <a:ext cx="4324782" cy="14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Logistic</a:t>
            </a:r>
            <a:r>
              <a:rPr lang="ko-KR" altLang="en-US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7B61-07AB-4BB0-B19B-BD0E6C3DC279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 Fitting ]</a:t>
            </a:r>
          </a:p>
          <a:p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17D2-8239-4A86-A072-9E353183C9B9}"/>
              </a:ext>
            </a:extLst>
          </p:cNvPr>
          <p:cNvSpPr txBox="1"/>
          <p:nvPr/>
        </p:nvSpPr>
        <p:spPr>
          <a:xfrm>
            <a:off x="4211960" y="1376879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음의 영향 주요 변수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100" dirty="0">
                <a:highlight>
                  <a:srgbClr val="FEF4F6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Recency, </a:t>
            </a:r>
            <a:r>
              <a:rPr lang="en-US" altLang="ko-KR" sz="1100" dirty="0" err="1">
                <a:highlight>
                  <a:srgbClr val="FEF4F6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MntWines</a:t>
            </a:r>
            <a:r>
              <a:rPr lang="en-US" altLang="ko-KR" sz="1100" dirty="0">
                <a:highlight>
                  <a:srgbClr val="FEF4F6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en-US" altLang="ko-KR" sz="1100" dirty="0" err="1">
                <a:highlight>
                  <a:srgbClr val="FEF4F6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NumStorePurchases</a:t>
            </a:r>
            <a:endParaRPr lang="ko-KR" altLang="en-US" dirty="0">
              <a:highlight>
                <a:srgbClr val="FEF4F6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E625D-A705-4F69-985C-18C1E0D345CD}"/>
              </a:ext>
            </a:extLst>
          </p:cNvPr>
          <p:cNvSpPr txBox="1"/>
          <p:nvPr/>
        </p:nvSpPr>
        <p:spPr>
          <a:xfrm>
            <a:off x="4211960" y="298152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양의 영향 주요 변수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100" dirty="0" err="1">
                <a:highlight>
                  <a:srgbClr val="F1FDFD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MntMeatProducts</a:t>
            </a:r>
            <a:r>
              <a:rPr lang="en-US" altLang="ko-KR" sz="1100" dirty="0">
                <a:highlight>
                  <a:srgbClr val="F1FDFD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en-US" altLang="ko-KR" sz="1100" dirty="0" err="1">
                <a:highlight>
                  <a:srgbClr val="F1FDFD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NumWebPurchases</a:t>
            </a:r>
            <a:r>
              <a:rPr lang="en-US" altLang="ko-KR" sz="1100" dirty="0">
                <a:highlight>
                  <a:srgbClr val="F1FDFD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en-US" altLang="ko-KR" sz="1100" dirty="0" err="1">
                <a:highlight>
                  <a:srgbClr val="F1FDFD"/>
                </a:highlight>
                <a:latin typeface="고려대학교M" panose="02020603020101020101" pitchFamily="18" charset="-127"/>
                <a:ea typeface="고려대학교M" panose="02020603020101020101" pitchFamily="18" charset="-127"/>
              </a:rPr>
              <a:t>NumCatalogPurchases</a:t>
            </a:r>
            <a:endParaRPr lang="ko-KR" altLang="en-US" dirty="0">
              <a:highlight>
                <a:srgbClr val="F1FDFD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6A519-4460-47B7-B642-14FF6A488411}"/>
              </a:ext>
            </a:extLst>
          </p:cNvPr>
          <p:cNvSpPr txBox="1"/>
          <p:nvPr/>
        </p:nvSpPr>
        <p:spPr>
          <a:xfrm>
            <a:off x="4494260" y="1905675"/>
            <a:ext cx="4038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-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마지막 구매 후 지난 시간이 길수록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</a:p>
          <a:p>
            <a:r>
              <a:rPr lang="en-US" altLang="ko-KR" sz="12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-</a:t>
            </a:r>
            <a:r>
              <a:rPr lang="en-US" altLang="ko-KR" sz="14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와인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구매량이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많을 수록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</a:p>
          <a:p>
            <a:r>
              <a:rPr lang="en-US" altLang="ko-KR" sz="12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-</a:t>
            </a:r>
            <a:r>
              <a:rPr lang="en-US" altLang="ko-KR" sz="14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Store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에서 구매한 횟수가 많을 수록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캠페인 응답률</a:t>
            </a:r>
            <a:r>
              <a:rPr lang="ko-KR" altLang="en-US" sz="1400" dirty="0">
                <a:solidFill>
                  <a:srgbClr val="FF0000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↓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8AEC2-0F98-4FB5-8968-4E0DBCD0382B}"/>
              </a:ext>
            </a:extLst>
          </p:cNvPr>
          <p:cNvSpPr txBox="1"/>
          <p:nvPr/>
        </p:nvSpPr>
        <p:spPr>
          <a:xfrm>
            <a:off x="4494260" y="3507854"/>
            <a:ext cx="3822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-</a:t>
            </a:r>
            <a:r>
              <a:rPr lang="en-US" altLang="ko-KR" sz="14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육류소비가 많을 수록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</a:p>
          <a:p>
            <a:r>
              <a:rPr lang="en-US" altLang="ko-KR" sz="12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-</a:t>
            </a:r>
            <a:r>
              <a:rPr lang="en-US" altLang="ko-KR" sz="1400" dirty="0">
                <a:latin typeface="고려대학교L" panose="02020603020101020101" pitchFamily="18" charset="-127"/>
                <a:ea typeface="고려대학교L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Web, Catalog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에서 구매하는 횟수가 많을 수록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</a:p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캠페인 응답률</a:t>
            </a:r>
            <a:r>
              <a:rPr lang="ko-KR" altLang="en-US" sz="1400" dirty="0">
                <a:solidFill>
                  <a:schemeClr val="accent5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↑</a:t>
            </a:r>
          </a:p>
        </p:txBody>
      </p:sp>
      <p:pic>
        <p:nvPicPr>
          <p:cNvPr id="3" name="그림 2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8E5F3914-EA6A-4FB9-B891-DDAD15AB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1" y="1465112"/>
            <a:ext cx="3362122" cy="20392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14BD4A-14E2-4E39-A19A-5DCF097646B9}"/>
              </a:ext>
            </a:extLst>
          </p:cNvPr>
          <p:cNvSpPr txBox="1"/>
          <p:nvPr/>
        </p:nvSpPr>
        <p:spPr>
          <a:xfrm>
            <a:off x="695620" y="3504326"/>
            <a:ext cx="336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32] Logistic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output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일부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F2137D-3F11-47A6-9354-D93FB09E8BE8}"/>
              </a:ext>
            </a:extLst>
          </p:cNvPr>
          <p:cNvSpPr/>
          <p:nvPr/>
        </p:nvSpPr>
        <p:spPr>
          <a:xfrm>
            <a:off x="749683" y="1822722"/>
            <a:ext cx="1440160" cy="882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C44BE3-A4E5-49BD-9FC1-B25110A2A094}"/>
              </a:ext>
            </a:extLst>
          </p:cNvPr>
          <p:cNvSpPr/>
          <p:nvPr/>
        </p:nvSpPr>
        <p:spPr>
          <a:xfrm>
            <a:off x="749683" y="2039697"/>
            <a:ext cx="1440160" cy="88269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FE0841-2A82-4A5A-B231-4404A53613EA}"/>
              </a:ext>
            </a:extLst>
          </p:cNvPr>
          <p:cNvSpPr/>
          <p:nvPr/>
        </p:nvSpPr>
        <p:spPr>
          <a:xfrm>
            <a:off x="749683" y="2609287"/>
            <a:ext cx="1440160" cy="882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75E9AD-C30A-4172-9867-56BC6D2C3612}"/>
              </a:ext>
            </a:extLst>
          </p:cNvPr>
          <p:cNvSpPr/>
          <p:nvPr/>
        </p:nvSpPr>
        <p:spPr>
          <a:xfrm>
            <a:off x="749683" y="1929780"/>
            <a:ext cx="1440160" cy="882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255891-6A63-4345-B6C9-D43BE56FCF93}"/>
              </a:ext>
            </a:extLst>
          </p:cNvPr>
          <p:cNvSpPr/>
          <p:nvPr/>
        </p:nvSpPr>
        <p:spPr>
          <a:xfrm>
            <a:off x="749683" y="2490078"/>
            <a:ext cx="1440160" cy="88269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2643C3-CD4C-45EF-964D-BA138C3DEA92}"/>
              </a:ext>
            </a:extLst>
          </p:cNvPr>
          <p:cNvSpPr/>
          <p:nvPr/>
        </p:nvSpPr>
        <p:spPr>
          <a:xfrm>
            <a:off x="749683" y="2380750"/>
            <a:ext cx="1440160" cy="88269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0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AdaBoost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7B61-07AB-4BB0-B19B-BD0E6C3DC279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Parameter Tuning ]</a:t>
            </a:r>
          </a:p>
          <a:p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5C685-CEDF-4176-8923-4A5F1D1E14FF}"/>
              </a:ext>
            </a:extLst>
          </p:cNvPr>
          <p:cNvSpPr txBox="1"/>
          <p:nvPr/>
        </p:nvSpPr>
        <p:spPr>
          <a:xfrm>
            <a:off x="4494990" y="1363139"/>
            <a:ext cx="4616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Grid search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통해 최적 파라미터 조합으로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model fitting</a:t>
            </a: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8DA97-8E07-46D6-8319-FBA48066C7F4}"/>
              </a:ext>
            </a:extLst>
          </p:cNvPr>
          <p:cNvSpPr txBox="1"/>
          <p:nvPr/>
        </p:nvSpPr>
        <p:spPr>
          <a:xfrm>
            <a:off x="609277" y="2477777"/>
            <a:ext cx="3960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 Fitting ]</a:t>
            </a:r>
          </a:p>
          <a:p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AA3EE-BB20-47E5-A4CB-A59A2E5B19E1}"/>
              </a:ext>
            </a:extLst>
          </p:cNvPr>
          <p:cNvSpPr txBox="1"/>
          <p:nvPr/>
        </p:nvSpPr>
        <p:spPr>
          <a:xfrm>
            <a:off x="4501134" y="2750307"/>
            <a:ext cx="41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최적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parameter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</a:t>
            </a:r>
          </a:p>
          <a:p>
            <a:pPr algn="just"/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{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best_estimator_max_depth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15,</a:t>
            </a:r>
          </a:p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 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learning_rate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0.4,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n_estimators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600 }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B4F83-79B4-4C78-B183-3DFAE171D5B1}"/>
              </a:ext>
            </a:extLst>
          </p:cNvPr>
          <p:cNvSpPr txBox="1"/>
          <p:nvPr/>
        </p:nvSpPr>
        <p:spPr>
          <a:xfrm>
            <a:off x="4501134" y="3618724"/>
            <a:ext cx="41764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CV AUC score: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0.9826</a:t>
            </a:r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6B968A-E84A-4991-9BF8-CC813EBE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5" y="1355944"/>
            <a:ext cx="3390519" cy="87392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EC38BA0-9CDF-43A9-B5E3-6C5BFB10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5" y="2782541"/>
            <a:ext cx="3394426" cy="171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9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Support Vector Machine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7B61-07AB-4BB0-B19B-BD0E6C3DC279}"/>
              </a:ext>
            </a:extLst>
          </p:cNvPr>
          <p:cNvSpPr txBox="1"/>
          <p:nvPr/>
        </p:nvSpPr>
        <p:spPr>
          <a:xfrm>
            <a:off x="609276" y="1048168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Parameter Tuning ]</a:t>
            </a:r>
          </a:p>
          <a:p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5C685-CEDF-4176-8923-4A5F1D1E14FF}"/>
              </a:ext>
            </a:extLst>
          </p:cNvPr>
          <p:cNvSpPr txBox="1"/>
          <p:nvPr/>
        </p:nvSpPr>
        <p:spPr>
          <a:xfrm>
            <a:off x="4501134" y="1275606"/>
            <a:ext cx="4656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Radial Basis function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커널 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Grid search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통해 최적 파라미터 조합으로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model fitting</a:t>
            </a: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8DA97-8E07-46D6-8319-FBA48066C7F4}"/>
              </a:ext>
            </a:extLst>
          </p:cNvPr>
          <p:cNvSpPr txBox="1"/>
          <p:nvPr/>
        </p:nvSpPr>
        <p:spPr>
          <a:xfrm>
            <a:off x="609277" y="2477777"/>
            <a:ext cx="3960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Model Fitting ]</a:t>
            </a:r>
          </a:p>
          <a:p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AA3EE-BB20-47E5-A4CB-A59A2E5B19E1}"/>
              </a:ext>
            </a:extLst>
          </p:cNvPr>
          <p:cNvSpPr txBox="1"/>
          <p:nvPr/>
        </p:nvSpPr>
        <p:spPr>
          <a:xfrm>
            <a:off x="4501134" y="2750307"/>
            <a:ext cx="41764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최적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parameter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</a:t>
            </a:r>
          </a:p>
          <a:p>
            <a:pPr algn="just"/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{ C : 7.5, gamma : 2 }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B4F83-79B4-4C78-B183-3DFAE171D5B1}"/>
              </a:ext>
            </a:extLst>
          </p:cNvPr>
          <p:cNvSpPr txBox="1"/>
          <p:nvPr/>
        </p:nvSpPr>
        <p:spPr>
          <a:xfrm>
            <a:off x="4501134" y="3583413"/>
            <a:ext cx="41764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CV AUC score: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0.9867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313DD3-D051-4CC8-8406-4F4BBCA50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0" y="1347437"/>
            <a:ext cx="3400425" cy="5810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FD33573-798B-4FE1-8342-C56CFDDC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00" y="2785553"/>
            <a:ext cx="3400425" cy="14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88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E7A5F-336C-43D4-905D-6259A685BD9A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Support Vector Machine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7B61-07AB-4BB0-B19B-BD0E6C3DC279}"/>
              </a:ext>
            </a:extLst>
          </p:cNvPr>
          <p:cNvSpPr txBox="1"/>
          <p:nvPr/>
        </p:nvSpPr>
        <p:spPr>
          <a:xfrm>
            <a:off x="609276" y="987574"/>
            <a:ext cx="763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*cf. Variable selection in SVM</a:t>
            </a:r>
          </a:p>
          <a:p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AA3EE-BB20-47E5-A4CB-A59A2E5B19E1}"/>
              </a:ext>
            </a:extLst>
          </p:cNvPr>
          <p:cNvSpPr txBox="1"/>
          <p:nvPr/>
        </p:nvSpPr>
        <p:spPr>
          <a:xfrm>
            <a:off x="4501134" y="2750307"/>
            <a:ext cx="41764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최적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parameter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조합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</a:t>
            </a:r>
          </a:p>
          <a:p>
            <a:pPr algn="just"/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{ C : 5, gamma : 6 }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B4F83-79B4-4C78-B183-3DFAE171D5B1}"/>
              </a:ext>
            </a:extLst>
          </p:cNvPr>
          <p:cNvSpPr txBox="1"/>
          <p:nvPr/>
        </p:nvSpPr>
        <p:spPr>
          <a:xfrm>
            <a:off x="4501134" y="3583413"/>
            <a:ext cx="41764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CV AUC score: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0.9818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286D-8BA9-4A6B-9F2D-5A314E2C177E}"/>
              </a:ext>
            </a:extLst>
          </p:cNvPr>
          <p:cNvSpPr txBox="1"/>
          <p:nvPr/>
        </p:nvSpPr>
        <p:spPr>
          <a:xfrm>
            <a:off x="609276" y="1707654"/>
            <a:ext cx="7635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 Parameter Tuning &amp; Model</a:t>
            </a:r>
            <a:r>
              <a:rPr lang="ko-KR" altLang="en-US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Fitting ]</a:t>
            </a:r>
          </a:p>
          <a:p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8CF80-33F7-4B40-9D24-A492BAC580E9}"/>
              </a:ext>
            </a:extLst>
          </p:cNvPr>
          <p:cNvSpPr txBox="1"/>
          <p:nvPr/>
        </p:nvSpPr>
        <p:spPr>
          <a:xfrm>
            <a:off x="609276" y="1287020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Logistic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backward selection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방식으로 고른 변수들 활용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0E54ED-0D05-430C-969A-956861A5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2078698"/>
            <a:ext cx="3133527" cy="229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6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49859"/>
              </p:ext>
            </p:extLst>
          </p:nvPr>
        </p:nvGraphicFramePr>
        <p:xfrm>
          <a:off x="1257628" y="1779661"/>
          <a:ext cx="1548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0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Logistic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Regression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0.8924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B" panose="02020603020101020101" pitchFamily="18" charset="-127"/>
                          <a:ea typeface="고려대학교B" panose="02020603020101020101" pitchFamily="18" charset="-127"/>
                          <a:cs typeface="Arial" pitchFamily="34" charset="0"/>
                        </a:rPr>
                        <a:t>0.9099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B" panose="02020603020101020101" pitchFamily="18" charset="-127"/>
                        <a:ea typeface="고려대학교B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77700"/>
              </p:ext>
            </p:extLst>
          </p:nvPr>
        </p:nvGraphicFramePr>
        <p:xfrm>
          <a:off x="2913663" y="1779662"/>
          <a:ext cx="1548000" cy="1798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0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AdaBoost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0.9826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0.7008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205661"/>
              </p:ext>
            </p:extLst>
          </p:nvPr>
        </p:nvGraphicFramePr>
        <p:xfrm>
          <a:off x="4569698" y="1779661"/>
          <a:ext cx="1717080" cy="1790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40">
                  <a:extLst>
                    <a:ext uri="{9D8B030D-6E8A-4147-A177-3AD203B41FA5}">
                      <a16:colId xmlns:a16="http://schemas.microsoft.com/office/drawing/2014/main" val="1264345735"/>
                    </a:ext>
                  </a:extLst>
                </a:gridCol>
              </a:tblGrid>
              <a:tr h="21421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SVM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all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selection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78407"/>
                  </a:ext>
                </a:extLst>
              </a:tr>
              <a:tr h="6171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B" panose="02020603020101020101" pitchFamily="18" charset="-127"/>
                          <a:ea typeface="고려대학교B" panose="02020603020101020101" pitchFamily="18" charset="-127"/>
                          <a:cs typeface="Arial" pitchFamily="34" charset="0"/>
                        </a:rPr>
                        <a:t>0.9867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B" panose="02020603020101020101" pitchFamily="18" charset="-127"/>
                        <a:ea typeface="고려대학교B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0.9818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0.6542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0.6450</a:t>
                      </a:r>
                      <a:endParaRPr lang="ko-KR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47180" y="2521320"/>
            <a:ext cx="92703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Calibri" pitchFamily="34" charset="0"/>
              </a:rPr>
              <a:t>CV AUC</a:t>
            </a:r>
            <a:endParaRPr lang="ko-KR" altLang="en-US" sz="1200" b="1" dirty="0">
              <a:solidFill>
                <a:schemeClr val="bg1"/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180" y="3147814"/>
            <a:ext cx="92703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Calibri" pitchFamily="34" charset="0"/>
              </a:rPr>
              <a:t>Test AUC</a:t>
            </a:r>
            <a:endParaRPr lang="ko-KR" altLang="en-US" sz="1200" b="1" dirty="0">
              <a:solidFill>
                <a:schemeClr val="bg1"/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Calibr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5EE355-A69D-46A3-96D7-DD63506A96A2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Model Comparison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4AB201-65C7-431B-AC67-4DB400AFEDDC}"/>
              </a:ext>
            </a:extLst>
          </p:cNvPr>
          <p:cNvCxnSpPr>
            <a:cxnSpLocks/>
          </p:cNvCxnSpPr>
          <p:nvPr/>
        </p:nvCxnSpPr>
        <p:spPr>
          <a:xfrm>
            <a:off x="1257628" y="2930886"/>
            <a:ext cx="1548000" cy="0"/>
          </a:xfrm>
          <a:prstGeom prst="line">
            <a:avLst/>
          </a:prstGeom>
          <a:ln w="19050">
            <a:solidFill>
              <a:srgbClr val="F07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8D518D-3FD3-4293-A408-1A11133BD1CF}"/>
              </a:ext>
            </a:extLst>
          </p:cNvPr>
          <p:cNvCxnSpPr>
            <a:cxnSpLocks/>
          </p:cNvCxnSpPr>
          <p:nvPr/>
        </p:nvCxnSpPr>
        <p:spPr>
          <a:xfrm>
            <a:off x="2913663" y="2930886"/>
            <a:ext cx="1548000" cy="0"/>
          </a:xfrm>
          <a:prstGeom prst="line">
            <a:avLst/>
          </a:prstGeom>
          <a:ln w="19050">
            <a:solidFill>
              <a:srgbClr val="F4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764D2B-6319-4B20-AD01-B52BDB28046B}"/>
              </a:ext>
            </a:extLst>
          </p:cNvPr>
          <p:cNvCxnSpPr>
            <a:cxnSpLocks/>
          </p:cNvCxnSpPr>
          <p:nvPr/>
        </p:nvCxnSpPr>
        <p:spPr>
          <a:xfrm>
            <a:off x="4569698" y="2930886"/>
            <a:ext cx="1717080" cy="0"/>
          </a:xfrm>
          <a:prstGeom prst="line">
            <a:avLst/>
          </a:prstGeom>
          <a:ln w="12700">
            <a:solidFill>
              <a:srgbClr val="1ED4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34E5DAB-B214-4D7F-BDA3-0EE39D85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813" y="1771879"/>
            <a:ext cx="2497667" cy="1798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ED5DF6-B64C-4C18-A326-5F7C9F8C1DD9}"/>
              </a:ext>
            </a:extLst>
          </p:cNvPr>
          <p:cNvSpPr txBox="1"/>
          <p:nvPr/>
        </p:nvSpPr>
        <p:spPr>
          <a:xfrm>
            <a:off x="6394812" y="3612855"/>
            <a:ext cx="249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33] ROC curve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609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75EE355-A69D-46A3-96D7-DD63506A96A2}"/>
              </a:ext>
            </a:extLst>
          </p:cNvPr>
          <p:cNvSpPr txBox="1">
            <a:spLocks/>
          </p:cNvSpPr>
          <p:nvPr/>
        </p:nvSpPr>
        <p:spPr>
          <a:xfrm>
            <a:off x="0" y="-11410"/>
            <a:ext cx="9144000" cy="12150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Further Study on </a:t>
            </a:r>
          </a:p>
          <a:p>
            <a:r>
              <a:rPr lang="en-US" altLang="ko-KR" sz="3600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Logistic Regression</a:t>
            </a:r>
            <a:endParaRPr lang="ko-KR" altLang="en-US" sz="3600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2CDF3B20-C2E5-498A-AFCA-B1807BD3F9E2}"/>
              </a:ext>
            </a:extLst>
          </p:cNvPr>
          <p:cNvSpPr/>
          <p:nvPr/>
        </p:nvSpPr>
        <p:spPr>
          <a:xfrm>
            <a:off x="251520" y="1347614"/>
            <a:ext cx="108000" cy="4032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03B33DFD-28AA-4E6F-9EF7-145C95CC5F0C}"/>
              </a:ext>
            </a:extLst>
          </p:cNvPr>
          <p:cNvSpPr/>
          <p:nvPr/>
        </p:nvSpPr>
        <p:spPr>
          <a:xfrm>
            <a:off x="3203848" y="1347614"/>
            <a:ext cx="108000" cy="403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824C1-49A8-4C13-B22C-B56F8A887BFC}"/>
              </a:ext>
            </a:extLst>
          </p:cNvPr>
          <p:cNvSpPr/>
          <p:nvPr/>
        </p:nvSpPr>
        <p:spPr>
          <a:xfrm>
            <a:off x="6156176" y="1347614"/>
            <a:ext cx="108000" cy="403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A31B9-D97B-43A7-B340-E6E844A0BE2B}"/>
              </a:ext>
            </a:extLst>
          </p:cNvPr>
          <p:cNvSpPr txBox="1"/>
          <p:nvPr/>
        </p:nvSpPr>
        <p:spPr>
          <a:xfrm>
            <a:off x="359520" y="1395352"/>
            <a:ext cx="187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cut-off value: 0.5</a:t>
            </a:r>
            <a:endParaRPr lang="ko-KR" altLang="en-US" sz="1400" b="1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10057A7-E3FD-40ED-8083-5586A03A3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74025"/>
              </p:ext>
            </p:extLst>
          </p:nvPr>
        </p:nvGraphicFramePr>
        <p:xfrm>
          <a:off x="251521" y="1894884"/>
          <a:ext cx="2808310" cy="101142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6301">
                  <a:extLst>
                    <a:ext uri="{9D8B030D-6E8A-4147-A177-3AD203B41FA5}">
                      <a16:colId xmlns:a16="http://schemas.microsoft.com/office/drawing/2014/main" val="3050353123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1436974139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2599636858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248210738"/>
                    </a:ext>
                  </a:extLst>
                </a:gridCol>
              </a:tblGrid>
              <a:tr h="322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precision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+mn-cs"/>
                        </a:rPr>
                        <a:t>recall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+mn-cs"/>
                        </a:rPr>
                        <a:t>f1-score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363341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0.96</a:t>
                      </a:r>
                      <a:endParaRPr lang="ko-KR" altLang="en-US" sz="1100" b="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0.83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0.89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63915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1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0.43</a:t>
                      </a:r>
                      <a:endParaRPr lang="ko-KR" altLang="en-US" sz="1100" b="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고려대학교B" panose="02020603020101020101" pitchFamily="18" charset="-127"/>
                          <a:ea typeface="고려대학교B" panose="02020603020101020101" pitchFamily="18" charset="-127"/>
                        </a:rPr>
                        <a:t>0.79</a:t>
                      </a:r>
                      <a:endParaRPr lang="ko-KR" altLang="en-US" sz="1100" b="1" dirty="0">
                        <a:latin typeface="고려대학교B" panose="02020603020101020101" pitchFamily="18" charset="-127"/>
                        <a:ea typeface="고려대학교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0.56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948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1F7EC9D-0C53-4FD3-88B3-29219757F590}"/>
              </a:ext>
            </a:extLst>
          </p:cNvPr>
          <p:cNvSpPr txBox="1"/>
          <p:nvPr/>
        </p:nvSpPr>
        <p:spPr>
          <a:xfrm>
            <a:off x="3311848" y="1395352"/>
            <a:ext cx="187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cut-off value: 0.7</a:t>
            </a:r>
            <a:endParaRPr lang="ko-KR" altLang="en-US" sz="1400" b="1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AA408893-E4C1-437A-BE3F-4D871339B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18918"/>
              </p:ext>
            </p:extLst>
          </p:nvPr>
        </p:nvGraphicFramePr>
        <p:xfrm>
          <a:off x="3203848" y="1896550"/>
          <a:ext cx="2808310" cy="10114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6301">
                  <a:extLst>
                    <a:ext uri="{9D8B030D-6E8A-4147-A177-3AD203B41FA5}">
                      <a16:colId xmlns:a16="http://schemas.microsoft.com/office/drawing/2014/main" val="3050353123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1436974139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2599636858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248210738"/>
                    </a:ext>
                  </a:extLst>
                </a:gridCol>
              </a:tblGrid>
              <a:tr h="322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precision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recall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f1-score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363341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0.94</a:t>
                      </a:r>
                      <a:endParaRPr lang="ko-KR" altLang="en-US" sz="1100" b="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0.92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0.93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63915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1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0.58</a:t>
                      </a:r>
                      <a:endParaRPr lang="ko-KR" altLang="en-US" sz="1100" b="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0.66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0.62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948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F8F8224-B325-44C8-A3F5-4C22D43AD449}"/>
              </a:ext>
            </a:extLst>
          </p:cNvPr>
          <p:cNvSpPr txBox="1"/>
          <p:nvPr/>
        </p:nvSpPr>
        <p:spPr>
          <a:xfrm>
            <a:off x="6264176" y="1395351"/>
            <a:ext cx="187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cut-off value: 0.9</a:t>
            </a:r>
            <a:endParaRPr lang="ko-KR" altLang="en-US" sz="1400" b="1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58B01A3A-362F-4CA7-A386-34847113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86529"/>
              </p:ext>
            </p:extLst>
          </p:nvPr>
        </p:nvGraphicFramePr>
        <p:xfrm>
          <a:off x="6156175" y="1894884"/>
          <a:ext cx="2808310" cy="101142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66301">
                  <a:extLst>
                    <a:ext uri="{9D8B030D-6E8A-4147-A177-3AD203B41FA5}">
                      <a16:colId xmlns:a16="http://schemas.microsoft.com/office/drawing/2014/main" val="3050353123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1436974139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2599636858"/>
                    </a:ext>
                  </a:extLst>
                </a:gridCol>
                <a:gridCol w="814003">
                  <a:extLst>
                    <a:ext uri="{9D8B030D-6E8A-4147-A177-3AD203B41FA5}">
                      <a16:colId xmlns:a16="http://schemas.microsoft.com/office/drawing/2014/main" val="248210738"/>
                    </a:ext>
                  </a:extLst>
                </a:gridCol>
              </a:tblGrid>
              <a:tr h="322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precision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recall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f1-score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363341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0.91</a:t>
                      </a:r>
                      <a:endParaRPr lang="ko-KR" altLang="en-US" sz="1100" b="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0.99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0.95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763915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1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고려대학교B" panose="02020603020101020101" pitchFamily="18" charset="-127"/>
                          <a:ea typeface="고려대학교B" panose="02020603020101020101" pitchFamily="18" charset="-127"/>
                        </a:rPr>
                        <a:t>0.83</a:t>
                      </a:r>
                      <a:endParaRPr lang="ko-KR" altLang="en-US" sz="1100" b="1" dirty="0">
                        <a:latin typeface="고려대학교B" panose="02020603020101020101" pitchFamily="18" charset="-127"/>
                        <a:ea typeface="고려대학교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0.42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고려대학교M" panose="02020603020101020101" pitchFamily="18" charset="-127"/>
                          <a:ea typeface="고려대학교M" panose="02020603020101020101" pitchFamily="18" charset="-127"/>
                        </a:rPr>
                        <a:t>0.55</a:t>
                      </a:r>
                      <a:endParaRPr lang="ko-KR" altLang="en-US" sz="1100" dirty="0">
                        <a:latin typeface="고려대학교M" panose="02020603020101020101" pitchFamily="18" charset="-127"/>
                        <a:ea typeface="고려대학교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948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56A2DF4-F0C9-4CE3-BD55-4456BBC568B9}"/>
              </a:ext>
            </a:extLst>
          </p:cNvPr>
          <p:cNvSpPr txBox="1"/>
          <p:nvPr/>
        </p:nvSpPr>
        <p:spPr>
          <a:xfrm>
            <a:off x="251520" y="2906312"/>
            <a:ext cx="2340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Test Accuracy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0.8281</a:t>
            </a:r>
            <a:endParaRPr lang="ko-KR" altLang="en-US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02AE19-208E-4CB8-9E94-86855F96C288}"/>
              </a:ext>
            </a:extLst>
          </p:cNvPr>
          <p:cNvSpPr txBox="1"/>
          <p:nvPr/>
        </p:nvSpPr>
        <p:spPr>
          <a:xfrm>
            <a:off x="3203848" y="2906312"/>
            <a:ext cx="2340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Test Accuracy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0.8884</a:t>
            </a:r>
            <a:endParaRPr lang="ko-KR" altLang="en-US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B92EE5-7032-45F5-B61C-F1D4261CF31E}"/>
              </a:ext>
            </a:extLst>
          </p:cNvPr>
          <p:cNvSpPr txBox="1"/>
          <p:nvPr/>
        </p:nvSpPr>
        <p:spPr>
          <a:xfrm>
            <a:off x="6156175" y="2896439"/>
            <a:ext cx="2340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Test Accuracy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약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0.9080</a:t>
            </a:r>
            <a:endParaRPr lang="ko-KR" altLang="en-US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32" name="Round Same Side Corner Rectangle 6">
            <a:extLst>
              <a:ext uri="{FF2B5EF4-FFF2-40B4-BE49-F238E27FC236}">
                <a16:creationId xmlns:a16="http://schemas.microsoft.com/office/drawing/2014/main" id="{CEF94071-89BF-4264-A5F3-68F09506B302}"/>
              </a:ext>
            </a:extLst>
          </p:cNvPr>
          <p:cNvSpPr/>
          <p:nvPr/>
        </p:nvSpPr>
        <p:spPr>
          <a:xfrm rot="2700000">
            <a:off x="2276983" y="3495792"/>
            <a:ext cx="66651" cy="187886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Round Same Side Corner Rectangle 6">
            <a:extLst>
              <a:ext uri="{FF2B5EF4-FFF2-40B4-BE49-F238E27FC236}">
                <a16:creationId xmlns:a16="http://schemas.microsoft.com/office/drawing/2014/main" id="{3E900504-3B27-4128-BB6B-FEAD0B6B2512}"/>
              </a:ext>
            </a:extLst>
          </p:cNvPr>
          <p:cNvSpPr/>
          <p:nvPr/>
        </p:nvSpPr>
        <p:spPr>
          <a:xfrm rot="2700000">
            <a:off x="2276983" y="4025480"/>
            <a:ext cx="66651" cy="187886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B1048-EC69-493E-9371-1D8D6678F015}"/>
              </a:ext>
            </a:extLst>
          </p:cNvPr>
          <p:cNvSpPr txBox="1"/>
          <p:nvPr/>
        </p:nvSpPr>
        <p:spPr>
          <a:xfrm>
            <a:off x="2414192" y="3435846"/>
            <a:ext cx="5256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실제로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인 것을 잘 맞추는 것이 중요하다면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cut-off value 0.5 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최대한 많은 고객으로부터 캠페인 참여 이끌어내기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3B890-102B-48B7-BB3B-9FE6EC451442}"/>
              </a:ext>
            </a:extLst>
          </p:cNvPr>
          <p:cNvSpPr txBox="1"/>
          <p:nvPr/>
        </p:nvSpPr>
        <p:spPr>
          <a:xfrm>
            <a:off x="2414192" y="3947032"/>
            <a:ext cx="518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예측한 것의 정확도가 중요하다면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cut-off value 0.9</a:t>
            </a:r>
          </a:p>
          <a:p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마케팅 비용 절감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53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Introduction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435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41" y="2076375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13E3E-6A3D-4AED-9A93-3D773F7BD995}"/>
              </a:ext>
            </a:extLst>
          </p:cNvPr>
          <p:cNvSpPr txBox="1"/>
          <p:nvPr/>
        </p:nvSpPr>
        <p:spPr>
          <a:xfrm>
            <a:off x="3860479" y="1416878"/>
            <a:ext cx="48245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Kaggle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Marketing Campaign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데이터를 사용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2240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관측치와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29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변수로 구성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742D3F1-DFD6-44B1-9C50-709554460CDE}"/>
              </a:ext>
            </a:extLst>
          </p:cNvPr>
          <p:cNvSpPr/>
          <p:nvPr/>
        </p:nvSpPr>
        <p:spPr>
          <a:xfrm>
            <a:off x="3879152" y="1415078"/>
            <a:ext cx="4968552" cy="51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D1E97253-DC7C-4792-AB7B-ECE9B7B1F803}"/>
              </a:ext>
            </a:extLst>
          </p:cNvPr>
          <p:cNvSpPr/>
          <p:nvPr/>
        </p:nvSpPr>
        <p:spPr>
          <a:xfrm>
            <a:off x="3860479" y="2024821"/>
            <a:ext cx="4968552" cy="51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83624-96E3-4B17-8C93-E0572DF55E61}"/>
              </a:ext>
            </a:extLst>
          </p:cNvPr>
          <p:cNvSpPr txBox="1"/>
          <p:nvPr/>
        </p:nvSpPr>
        <p:spPr>
          <a:xfrm>
            <a:off x="3923927" y="3120223"/>
            <a:ext cx="50679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통한 변수 특성 확인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Clustering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을 통한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고객군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분류 및 특성 파악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식비를 설명하는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 model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구축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Campaign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참여여부를 예측하는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Classification model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구축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621DB-AF72-4D1C-8742-78EA1E3FC334}"/>
              </a:ext>
            </a:extLst>
          </p:cNvPr>
          <p:cNvSpPr txBox="1"/>
          <p:nvPr/>
        </p:nvSpPr>
        <p:spPr>
          <a:xfrm>
            <a:off x="3859262" y="104574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DATA</a:t>
            </a:r>
            <a:endParaRPr lang="ko-KR" altLang="en-US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8564454-10FC-42C1-80A9-014F8266B7B4}"/>
              </a:ext>
            </a:extLst>
          </p:cNvPr>
          <p:cNvSpPr/>
          <p:nvPr/>
        </p:nvSpPr>
        <p:spPr>
          <a:xfrm>
            <a:off x="3859263" y="3089159"/>
            <a:ext cx="4968552" cy="51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D0EBD5C5-8500-42D1-A531-A53CAE28DE3A}"/>
              </a:ext>
            </a:extLst>
          </p:cNvPr>
          <p:cNvSpPr/>
          <p:nvPr/>
        </p:nvSpPr>
        <p:spPr>
          <a:xfrm>
            <a:off x="3859263" y="4418730"/>
            <a:ext cx="4968552" cy="51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30D28E-4583-4C81-B7CC-B7851F823C44}"/>
              </a:ext>
            </a:extLst>
          </p:cNvPr>
          <p:cNvSpPr txBox="1"/>
          <p:nvPr/>
        </p:nvSpPr>
        <p:spPr>
          <a:xfrm>
            <a:off x="3859262" y="2750891"/>
            <a:ext cx="157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ANALYSIS</a:t>
            </a:r>
            <a:endParaRPr lang="ko-KR" altLang="en-US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45B234A-7D43-4D54-8457-00DA21F22A07}"/>
              </a:ext>
            </a:extLst>
          </p:cNvPr>
          <p:cNvSpPr/>
          <p:nvPr/>
        </p:nvSpPr>
        <p:spPr>
          <a:xfrm>
            <a:off x="5804695" y="2201136"/>
            <a:ext cx="936104" cy="658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81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1907704" y="1851670"/>
            <a:ext cx="5184576" cy="63099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894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Variable Description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1EB7752-3297-43D1-9954-20266CE52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104776"/>
              </p:ext>
            </p:extLst>
          </p:nvPr>
        </p:nvGraphicFramePr>
        <p:xfrm>
          <a:off x="489376" y="1074282"/>
          <a:ext cx="1548000" cy="3039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21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People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7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ID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Year_Birth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Education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Marital_Status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Income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Kidhome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Teenhome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Dt_Customer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Recency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Complain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78A5A8E-1C64-437D-8916-E3FEDA245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12117"/>
              </p:ext>
            </p:extLst>
          </p:nvPr>
        </p:nvGraphicFramePr>
        <p:xfrm>
          <a:off x="2181392" y="1068252"/>
          <a:ext cx="1944216" cy="303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1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Products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1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MntWines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MntFruits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MntMeatProducts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MntFishProducts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MntSweetProducts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MntGoldProds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4EBCE2B-0988-4F94-829E-586B014E4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037925"/>
              </p:ext>
            </p:extLst>
          </p:nvPr>
        </p:nvGraphicFramePr>
        <p:xfrm>
          <a:off x="4283968" y="1075324"/>
          <a:ext cx="1944216" cy="3030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2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Promotion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NumDealsPurchase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AcceptedCmp1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AcceptedCmp2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AcceptedCmp3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AcceptedCmp4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AcceptedCmp5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Response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623F79CD-B450-4C1A-88D4-68DD55654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32671"/>
              </p:ext>
            </p:extLst>
          </p:nvPr>
        </p:nvGraphicFramePr>
        <p:xfrm>
          <a:off x="6415416" y="1068252"/>
          <a:ext cx="2239208" cy="3030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Place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1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NumWebPurchases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NumCatalogPurchases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NumStorePurchases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고려대학교M" panose="02020603020101020101" pitchFamily="18" charset="-127"/>
                          <a:ea typeface="고려대학교M" panose="02020603020101020101" pitchFamily="18" charset="-127"/>
                          <a:cs typeface="Arial" pitchFamily="34" charset="0"/>
                        </a:rPr>
                        <a:t>NumWebVistisMonth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고려대학교M" panose="02020603020101020101" pitchFamily="18" charset="-127"/>
                        <a:ea typeface="고려대학교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89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Data Preprocessing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611560" y="1203598"/>
            <a:ext cx="489654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Income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변수 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24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N/A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값이 존재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제거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Income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변수 내 지나치게 큰 값이 존재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제거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Age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변수를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(2021-Year_Birth)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정의 후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outlier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제거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Regression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 사용하기 위한 식비 변수를 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food expense =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MntWines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+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MntFruits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+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MntMeatProducts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+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MntFishProducts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+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MntSweetProducts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정의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4868BB-60D4-4EBF-B51C-AAB751B3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997829"/>
            <a:ext cx="3148537" cy="13409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5B052F-E6F6-42AD-A84F-F9AB70A7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836020"/>
            <a:ext cx="3148537" cy="139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4C0E1-EE98-4602-ACBC-1CAEDA98275A}"/>
              </a:ext>
            </a:extLst>
          </p:cNvPr>
          <p:cNvSpPr txBox="1"/>
          <p:nvPr/>
        </p:nvSpPr>
        <p:spPr>
          <a:xfrm>
            <a:off x="5436096" y="2342058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1] Income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변수의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Outlier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42C6F-AB30-457E-8894-665719747A80}"/>
              </a:ext>
            </a:extLst>
          </p:cNvPr>
          <p:cNvSpPr txBox="1"/>
          <p:nvPr/>
        </p:nvSpPr>
        <p:spPr>
          <a:xfrm>
            <a:off x="5472100" y="4224185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2] Age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변수의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Outlier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53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Data Preprocessing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Marital_Status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경우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YOLO, Absurd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그룹이 매우 적어 이를 제거한 후 아래 기준에 따라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가지 카테고리로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재분류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-Alone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Divorced + Single + Widow + Alone(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기존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</a:p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-Together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Married + Together(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기존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)</a:t>
            </a:r>
          </a:p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Education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경우 아래 기준에 따라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가지 카테고리로 </a:t>
            </a:r>
            <a:r>
              <a:rPr lang="ko-KR" altLang="en-US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재분류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-High School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Basic + 2n Cycle</a:t>
            </a:r>
          </a:p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-Graduate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Graduation</a:t>
            </a:r>
          </a:p>
          <a:p>
            <a:pPr algn="just"/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-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PostGraduate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→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Master + PhD</a:t>
            </a:r>
          </a:p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Dt_Customer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경우 기존 날짜형 데이터에서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Q1, Q3 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값에 따라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New, Middle, Old</a:t>
            </a: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범주형 데이터로 변환</a:t>
            </a: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사용하지않는 변수 제거 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Z_CostContact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en-US" altLang="ko-KR" sz="14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Z_Revenue</a:t>
            </a:r>
            <a:r>
              <a:rPr lang="en-US" altLang="ko-KR" sz="1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ID)</a:t>
            </a:r>
          </a:p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9112000">
            <a:extLst>
              <a:ext uri="{FF2B5EF4-FFF2-40B4-BE49-F238E27FC236}">
                <a16:creationId xmlns:a16="http://schemas.microsoft.com/office/drawing/2014/main" id="{2F690D8D-7FCA-4B18-8503-FBEC4475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0" y="841330"/>
            <a:ext cx="2592288" cy="17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63CAFE8-D9A4-4C61-A191-648547939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379" y="2474589"/>
            <a:ext cx="4389060" cy="17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9111856">
            <a:extLst>
              <a:ext uri="{FF2B5EF4-FFF2-40B4-BE49-F238E27FC236}">
                <a16:creationId xmlns:a16="http://schemas.microsoft.com/office/drawing/2014/main" id="{3616BAA9-0DDC-4209-9C0B-6F34B5C7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0" y="2859482"/>
            <a:ext cx="2592288" cy="16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F04A60-E358-4577-8B68-197C5365BD7D}"/>
              </a:ext>
            </a:extLst>
          </p:cNvPr>
          <p:cNvSpPr txBox="1"/>
          <p:nvPr/>
        </p:nvSpPr>
        <p:spPr>
          <a:xfrm>
            <a:off x="5575340" y="2540049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3]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Marital_Status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Histogram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BAB72-E1B0-4F96-8FB8-AE1937BE8EB1}"/>
              </a:ext>
            </a:extLst>
          </p:cNvPr>
          <p:cNvSpPr txBox="1"/>
          <p:nvPr/>
        </p:nvSpPr>
        <p:spPr>
          <a:xfrm>
            <a:off x="5575340" y="4500209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4] Education Histogram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8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907C1-EB02-4D3A-BCE3-0E298015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33213"/>
            <a:ext cx="2519102" cy="2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9113584">
            <a:extLst>
              <a:ext uri="{FF2B5EF4-FFF2-40B4-BE49-F238E27FC236}">
                <a16:creationId xmlns:a16="http://schemas.microsoft.com/office/drawing/2014/main" id="{B5AEE500-2E01-4645-813E-6A962419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99" y="877104"/>
            <a:ext cx="3677245" cy="32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494A7-FD74-4436-8A03-CB635D90F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44" y="406595"/>
            <a:ext cx="5139313" cy="2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189119488">
            <a:extLst>
              <a:ext uri="{FF2B5EF4-FFF2-40B4-BE49-F238E27FC236}">
                <a16:creationId xmlns:a16="http://schemas.microsoft.com/office/drawing/2014/main" id="{3E8196AE-B714-4A8D-941F-272803C5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89" y="879303"/>
            <a:ext cx="3677244" cy="32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62F357-97C9-4E02-8496-CEBC7AB0F964}"/>
              </a:ext>
            </a:extLst>
          </p:cNvPr>
          <p:cNvSpPr txBox="1"/>
          <p:nvPr/>
        </p:nvSpPr>
        <p:spPr>
          <a:xfrm>
            <a:off x="683568" y="4253686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5] Income Boxplot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5EEB6-9679-42D8-A302-06BFC0EC2659}"/>
              </a:ext>
            </a:extLst>
          </p:cNvPr>
          <p:cNvSpPr txBox="1"/>
          <p:nvPr/>
        </p:nvSpPr>
        <p:spPr>
          <a:xfrm>
            <a:off x="5115027" y="4247084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6] Age Density Plot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57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B56A94-66F6-4A73-8AE0-F4C5B87E217F}"/>
              </a:ext>
            </a:extLst>
          </p:cNvPr>
          <p:cNvSpPr txBox="1">
            <a:spLocks/>
          </p:cNvSpPr>
          <p:nvPr/>
        </p:nvSpPr>
        <p:spPr>
          <a:xfrm>
            <a:off x="0" y="-7144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EDA</a:t>
            </a:r>
            <a:endParaRPr lang="ko-KR" altLang="en-US" dirty="0">
              <a:solidFill>
                <a:schemeClr val="tx1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EE209-A8B2-4F2A-BB6D-394E4ED56627}"/>
              </a:ext>
            </a:extLst>
          </p:cNvPr>
          <p:cNvSpPr txBox="1"/>
          <p:nvPr/>
        </p:nvSpPr>
        <p:spPr>
          <a:xfrm>
            <a:off x="395536" y="98757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C0C7C3-07D4-46B2-80D9-8EEFD8B2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0121"/>
            <a:ext cx="3881866" cy="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907C1-EB02-4D3A-BCE3-0E298015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33213"/>
            <a:ext cx="2519102" cy="2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494A7-FD74-4436-8A03-CB635D90F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44" y="406595"/>
            <a:ext cx="5139313" cy="2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2F357-97C9-4E02-8496-CEBC7AB0F964}"/>
              </a:ext>
            </a:extLst>
          </p:cNvPr>
          <p:cNvSpPr txBox="1"/>
          <p:nvPr/>
        </p:nvSpPr>
        <p:spPr>
          <a:xfrm>
            <a:off x="683568" y="4253686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7] Number of Kids Histogram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5EEB6-9679-42D8-A302-06BFC0EC2659}"/>
              </a:ext>
            </a:extLst>
          </p:cNvPr>
          <p:cNvSpPr txBox="1"/>
          <p:nvPr/>
        </p:nvSpPr>
        <p:spPr>
          <a:xfrm>
            <a:off x="5115027" y="4247084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[Figure 8] Number of Teens Histogram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F874BF-8AE5-4A5B-AB66-274E5FCA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822" y="586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89126256">
            <a:extLst>
              <a:ext uri="{FF2B5EF4-FFF2-40B4-BE49-F238E27FC236}">
                <a16:creationId xmlns:a16="http://schemas.microsoft.com/office/drawing/2014/main" id="{AD89C048-153B-4C8F-986B-3D44D620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2" y="877323"/>
            <a:ext cx="3677244" cy="32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86651CD-82CB-44B3-8263-14A8D03E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89121792">
            <a:extLst>
              <a:ext uri="{FF2B5EF4-FFF2-40B4-BE49-F238E27FC236}">
                <a16:creationId xmlns:a16="http://schemas.microsoft.com/office/drawing/2014/main" id="{173B80F6-9237-4F3A-A4B1-9FFD33650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89" y="862126"/>
            <a:ext cx="3677244" cy="33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844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1650</Words>
  <Application>Microsoft Office PowerPoint</Application>
  <PresentationFormat>화면 슬라이드 쇼(16:9)</PresentationFormat>
  <Paragraphs>406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고려대학교M</vt:lpstr>
      <vt:lpstr>고려대학교L</vt:lpstr>
      <vt:lpstr>고려대학교B</vt:lpstr>
      <vt:lpstr>Arial</vt:lpstr>
      <vt:lpstr>맑은 고딕</vt:lpstr>
      <vt:lpstr>Cover and End Slide Master</vt:lpstr>
      <vt:lpstr>Contents Slide Master</vt:lpstr>
      <vt:lpstr>Section Break Slide Master</vt:lpstr>
      <vt:lpstr>Customer Data Analysis</vt:lpstr>
      <vt:lpstr>CONTENT</vt:lpstr>
      <vt:lpstr>PowerPoint 프레젠테이션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SHIN NARI</cp:lastModifiedBy>
  <cp:revision>126</cp:revision>
  <dcterms:created xsi:type="dcterms:W3CDTF">2016-12-01T00:32:25Z</dcterms:created>
  <dcterms:modified xsi:type="dcterms:W3CDTF">2021-12-06T11:10:44Z</dcterms:modified>
</cp:coreProperties>
</file>